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1"/>
  </p:notesMasterIdLst>
  <p:sldIdLst>
    <p:sldId id="256" r:id="rId2"/>
    <p:sldId id="257" r:id="rId3"/>
    <p:sldId id="258" r:id="rId4"/>
    <p:sldId id="259" r:id="rId5"/>
    <p:sldId id="260" r:id="rId6"/>
    <p:sldId id="287" r:id="rId7"/>
    <p:sldId id="261" r:id="rId8"/>
    <p:sldId id="288" r:id="rId9"/>
    <p:sldId id="291" r:id="rId10"/>
    <p:sldId id="273" r:id="rId11"/>
    <p:sldId id="285" r:id="rId12"/>
    <p:sldId id="262" r:id="rId13"/>
    <p:sldId id="286" r:id="rId14"/>
    <p:sldId id="263" r:id="rId15"/>
    <p:sldId id="264" r:id="rId16"/>
    <p:sldId id="265" r:id="rId17"/>
    <p:sldId id="289" r:id="rId18"/>
    <p:sldId id="290" r:id="rId19"/>
    <p:sldId id="266" r:id="rId20"/>
    <p:sldId id="267" r:id="rId21"/>
    <p:sldId id="274" r:id="rId22"/>
    <p:sldId id="275" r:id="rId23"/>
    <p:sldId id="276" r:id="rId24"/>
    <p:sldId id="268" r:id="rId25"/>
    <p:sldId id="269" r:id="rId26"/>
    <p:sldId id="270" r:id="rId27"/>
    <p:sldId id="271" r:id="rId28"/>
    <p:sldId id="272" r:id="rId29"/>
    <p:sldId id="277" r:id="rId30"/>
    <p:sldId id="283" r:id="rId31"/>
    <p:sldId id="282" r:id="rId32"/>
    <p:sldId id="292" r:id="rId33"/>
    <p:sldId id="293" r:id="rId34"/>
    <p:sldId id="278" r:id="rId35"/>
    <p:sldId id="284" r:id="rId36"/>
    <p:sldId id="279" r:id="rId37"/>
    <p:sldId id="280" r:id="rId38"/>
    <p:sldId id="294" r:id="rId39"/>
    <p:sldId id="281" r:id="rId40"/>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8" d="100"/>
          <a:sy n="78" d="100"/>
        </p:scale>
        <p:origin x="-1146" y="288"/>
      </p:cViewPr>
      <p:guideLst>
        <p:guide orient="horz" pos="2160"/>
        <p:guide pos="2880"/>
      </p:guideLst>
    </p:cSldViewPr>
  </p:slideViewPr>
  <p:outlineViewPr>
    <p:cViewPr>
      <p:scale>
        <a:sx n="33" d="100"/>
        <a:sy n="33" d="100"/>
      </p:scale>
      <p:origin x="0" y="3508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1015"/>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3901699" y="0"/>
            <a:ext cx="2984870" cy="501015"/>
          </a:xfrm>
          <a:prstGeom prst="rect">
            <a:avLst/>
          </a:prstGeom>
        </p:spPr>
        <p:txBody>
          <a:bodyPr vert="horz" lIns="94229" tIns="47114" rIns="94229" bIns="47114" rtlCol="0"/>
          <a:lstStyle>
            <a:lvl1pPr algn="r">
              <a:defRPr sz="1200"/>
            </a:lvl1pPr>
          </a:lstStyle>
          <a:p>
            <a:fld id="{9EB71906-F16B-4345-97A2-E1D30480ED21}" type="datetimeFigureOut">
              <a:rPr lang="en-US" smtClean="0"/>
              <a:pPr/>
              <a:t>6/7/2016</a:t>
            </a:fld>
            <a:endParaRPr lang="en-US" dirty="0"/>
          </a:p>
        </p:txBody>
      </p:sp>
      <p:sp>
        <p:nvSpPr>
          <p:cNvPr id="4" name="Slide Image Placeholder 3"/>
          <p:cNvSpPr>
            <a:spLocks noGrp="1" noRot="1" noChangeAspect="1"/>
          </p:cNvSpPr>
          <p:nvPr>
            <p:ph type="sldImg" idx="2"/>
          </p:nvPr>
        </p:nvSpPr>
        <p:spPr>
          <a:xfrm>
            <a:off x="941388" y="752475"/>
            <a:ext cx="5005387" cy="3756025"/>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517546"/>
            <a:ext cx="2984870" cy="501015"/>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1699" y="9517546"/>
            <a:ext cx="2984870" cy="501015"/>
          </a:xfrm>
          <a:prstGeom prst="rect">
            <a:avLst/>
          </a:prstGeom>
        </p:spPr>
        <p:txBody>
          <a:bodyPr vert="horz" lIns="94229" tIns="47114" rIns="94229" bIns="47114" rtlCol="0" anchor="b"/>
          <a:lstStyle>
            <a:lvl1pPr algn="r">
              <a:defRPr sz="1200"/>
            </a:lvl1pPr>
          </a:lstStyle>
          <a:p>
            <a:fld id="{18865A28-98DA-49F2-BFC5-90197F25FFC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865A28-98DA-49F2-BFC5-90197F25FFC5}"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F7EDDF4-57BA-4475-B2A7-D96DE8305A1E}" type="datetime1">
              <a:rPr lang="en-US" smtClean="0"/>
              <a:pPr/>
              <a:t>6/7/2016</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21F4281B-3E9A-4634-AA66-23A3DD65E72E}"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647FE6-5AA5-40FA-9362-2EE27E7F6503}" type="datetime1">
              <a:rPr lang="en-US" smtClean="0"/>
              <a:pPr/>
              <a:t>6/7/2016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1F4281B-3E9A-4634-AA66-23A3DD65E72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F959FD-CF80-4693-A86D-C3B4B2EDB4C4}" type="datetime1">
              <a:rPr lang="en-US" smtClean="0"/>
              <a:pPr/>
              <a:t>6/7/2016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1F4281B-3E9A-4634-AA66-23A3DD65E7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C24027-BFD1-4F8D-B053-821C1F356F18}" type="datetime1">
              <a:rPr lang="en-US" smtClean="0"/>
              <a:pPr/>
              <a:t>6/7/2016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1F4281B-3E9A-4634-AA66-23A3DD65E7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7EF5B4-5CA8-476B-A2D9-1E893203AB77}" type="datetime1">
              <a:rPr lang="en-US" smtClean="0"/>
              <a:pPr/>
              <a:t>6/7/2016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1F4281B-3E9A-4634-AA66-23A3DD65E72E}"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7EE81D-51C6-44A1-B6F6-E1D716D53AE5}" type="datetime1">
              <a:rPr lang="en-US" smtClean="0"/>
              <a:pPr/>
              <a:t>6/7/2016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1F4281B-3E9A-4634-AA66-23A3DD65E72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C832D2-B1E0-4136-ABC2-6F2FB4263729}" type="datetime1">
              <a:rPr lang="en-US" smtClean="0"/>
              <a:pPr/>
              <a:t>6/7/2016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1F4281B-3E9A-4634-AA66-23A3DD65E72E}"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7EBA6B-B4E2-45FC-BDD2-33496F0850B0}" type="datetime1">
              <a:rPr lang="en-US" smtClean="0"/>
              <a:pPr/>
              <a:t>6/7/2016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1F4281B-3E9A-4634-AA66-23A3DD65E72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3263289-DB89-49C1-BE8C-30A62FE6C3BD}" type="datetime1">
              <a:rPr lang="en-US" smtClean="0"/>
              <a:pPr/>
              <a:t>6/7/2016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1F4281B-3E9A-4634-AA66-23A3DD65E72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C11866-489A-4FE7-8F24-70BDD3D80F69}" type="datetime1">
              <a:rPr lang="en-US" smtClean="0"/>
              <a:pPr/>
              <a:t>6/7/2016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1F4281B-3E9A-4634-AA66-23A3DD65E72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ECDC85B-9312-4489-B0E6-612CBA55DDE3}" type="datetime1">
              <a:rPr lang="en-US" smtClean="0"/>
              <a:pPr/>
              <a:t>6/7/2016</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21F4281B-3E9A-4634-AA66-23A3DD65E72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67E2142-7DDB-4488-AE82-41CF48642889}" type="datetime1">
              <a:rPr lang="en-US" smtClean="0"/>
              <a:pPr/>
              <a:t>6/7/2016</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1F4281B-3E9A-4634-AA66-23A3DD65E72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emf"/><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hyperlink" Target="http://www.mbizindia.in/" TargetMode="External"/><Relationship Id="rId2" Type="http://schemas.openxmlformats.org/officeDocument/2006/relationships/hyperlink" Target="mailto:mbizindia00@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mbizindia00@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848600" cy="3200400"/>
          </a:xfrm>
        </p:spPr>
        <p:txBody>
          <a:bodyPr>
            <a:normAutofit fontScale="90000"/>
          </a:bodyPr>
          <a:lstStyle/>
          <a:p>
            <a:pPr algn="ctr"/>
            <a:r>
              <a:rPr lang="en-US" sz="7200" dirty="0" smtClean="0">
                <a:solidFill>
                  <a:srgbClr val="FFC000"/>
                </a:solidFill>
                <a:latin typeface="Perpetua Titling MT" pitchFamily="18" charset="0"/>
                <a:cs typeface="Aharoni" pitchFamily="2" charset="-79"/>
              </a:rPr>
              <a:t/>
            </a:r>
            <a:br>
              <a:rPr lang="en-US" sz="7200" dirty="0" smtClean="0">
                <a:solidFill>
                  <a:srgbClr val="FFC000"/>
                </a:solidFill>
                <a:latin typeface="Perpetua Titling MT" pitchFamily="18" charset="0"/>
                <a:cs typeface="Aharoni" pitchFamily="2" charset="-79"/>
              </a:rPr>
            </a:br>
            <a:r>
              <a:rPr lang="en-US" sz="6000" dirty="0" smtClean="0">
                <a:solidFill>
                  <a:srgbClr val="FFC000"/>
                </a:solidFill>
                <a:latin typeface="Perpetua Titling MT" pitchFamily="18" charset="0"/>
                <a:cs typeface="Aharoni" pitchFamily="2" charset="-79"/>
              </a:rPr>
              <a:t/>
            </a:r>
            <a:br>
              <a:rPr lang="en-US" sz="6000" dirty="0" smtClean="0">
                <a:solidFill>
                  <a:srgbClr val="FFC000"/>
                </a:solidFill>
                <a:latin typeface="Perpetua Titling MT" pitchFamily="18" charset="0"/>
                <a:cs typeface="Aharoni" pitchFamily="2" charset="-79"/>
              </a:rPr>
            </a:br>
            <a:r>
              <a:rPr lang="en-US" sz="2000" dirty="0" smtClean="0">
                <a:latin typeface="Arial Black" pitchFamily="34" charset="0"/>
              </a:rPr>
              <a:t>An ISO 9001 : 2008 Certified Company</a:t>
            </a:r>
            <a:r>
              <a:rPr lang="en-US" dirty="0" smtClean="0"/>
              <a:t/>
            </a:r>
            <a:br>
              <a:rPr lang="en-US" dirty="0" smtClean="0"/>
            </a:br>
            <a:r>
              <a:rPr lang="en-US" sz="2200" dirty="0" smtClean="0">
                <a:solidFill>
                  <a:srgbClr val="FFFF00"/>
                </a:solidFill>
                <a:latin typeface="Arial Black" pitchFamily="34" charset="0"/>
              </a:rPr>
              <a:t>A  TRUSTED   SERVICE   PROVIDER   IN   INDIA</a:t>
            </a:r>
            <a:r>
              <a:rPr lang="en-US" sz="2200" dirty="0" smtClean="0"/>
              <a:t/>
            </a:r>
            <a:br>
              <a:rPr lang="en-US" sz="2200" dirty="0" smtClean="0"/>
            </a:br>
            <a:r>
              <a:rPr lang="en-US" sz="1800" dirty="0" smtClean="0">
                <a:latin typeface="Arial Black" pitchFamily="34" charset="0"/>
              </a:rPr>
              <a:t>TOTAL FACILITY MANAGEMENT SERVICE </a:t>
            </a:r>
            <a:br>
              <a:rPr lang="en-US" sz="1800" dirty="0" smtClean="0">
                <a:latin typeface="Arial Black" pitchFamily="34" charset="0"/>
              </a:rPr>
            </a:br>
            <a:r>
              <a:rPr lang="en-US" sz="1800" dirty="0" smtClean="0">
                <a:latin typeface="Arial Black" pitchFamily="34" charset="0"/>
              </a:rPr>
              <a:t>UNDER ONE ROOF</a:t>
            </a:r>
            <a:endParaRPr lang="en-US" sz="1800" dirty="0">
              <a:latin typeface="Arial Black" pitchFamily="34" charset="0"/>
            </a:endParaRPr>
          </a:p>
        </p:txBody>
      </p:sp>
      <p:sp>
        <p:nvSpPr>
          <p:cNvPr id="3" name="Subtitle 2"/>
          <p:cNvSpPr>
            <a:spLocks noGrp="1"/>
          </p:cNvSpPr>
          <p:nvPr>
            <p:ph type="subTitle" idx="1"/>
          </p:nvPr>
        </p:nvSpPr>
        <p:spPr>
          <a:xfrm>
            <a:off x="1066800" y="3657600"/>
            <a:ext cx="7239000" cy="1828800"/>
          </a:xfrm>
        </p:spPr>
        <p:txBody>
          <a:bodyPr/>
          <a:lstStyle/>
          <a:p>
            <a:endParaRPr lang="en-US" dirty="0"/>
          </a:p>
        </p:txBody>
      </p:sp>
      <p:pic>
        <p:nvPicPr>
          <p:cNvPr id="4" name="Picture 3"/>
          <p:cNvPicPr/>
          <p:nvPr/>
        </p:nvPicPr>
        <p:blipFill>
          <a:blip r:embed="rId3"/>
          <a:srcRect/>
          <a:stretch>
            <a:fillRect/>
          </a:stretch>
        </p:blipFill>
        <p:spPr bwMode="auto">
          <a:xfrm>
            <a:off x="1066800" y="3276600"/>
            <a:ext cx="2038350" cy="1143000"/>
          </a:xfrm>
          <a:prstGeom prst="rect">
            <a:avLst/>
          </a:prstGeom>
          <a:noFill/>
          <a:ln w="9525">
            <a:noFill/>
            <a:miter lim="800000"/>
            <a:headEnd/>
            <a:tailEnd/>
          </a:ln>
        </p:spPr>
      </p:pic>
      <p:pic>
        <p:nvPicPr>
          <p:cNvPr id="6" name="Picture 5" descr="C:\Users\User\Pictures\Security Service\imagesCAFWN8KA.jpg"/>
          <p:cNvPicPr/>
          <p:nvPr/>
        </p:nvPicPr>
        <p:blipFill>
          <a:blip r:embed="rId4"/>
          <a:srcRect/>
          <a:stretch>
            <a:fillRect/>
          </a:stretch>
        </p:blipFill>
        <p:spPr bwMode="auto">
          <a:xfrm>
            <a:off x="5334000" y="3276601"/>
            <a:ext cx="1666875" cy="1142999"/>
          </a:xfrm>
          <a:prstGeom prst="rect">
            <a:avLst/>
          </a:prstGeom>
          <a:noFill/>
          <a:ln w="9525">
            <a:noFill/>
            <a:miter lim="800000"/>
            <a:headEnd/>
            <a:tailEnd/>
          </a:ln>
        </p:spPr>
      </p:pic>
      <p:sp>
        <p:nvSpPr>
          <p:cNvPr id="13" name="Rectangle 12"/>
          <p:cNvSpPr/>
          <p:nvPr/>
        </p:nvSpPr>
        <p:spPr>
          <a:xfrm rot="10800000" flipV="1">
            <a:off x="762000" y="5614383"/>
            <a:ext cx="8077200" cy="338554"/>
          </a:xfrm>
          <a:prstGeom prst="rect">
            <a:avLst/>
          </a:prstGeom>
        </p:spPr>
        <p:txBody>
          <a:bodyPr wrap="square">
            <a:spAutoFit/>
          </a:bodyPr>
          <a:lstStyle/>
          <a:p>
            <a:pPr algn="ctr"/>
            <a:r>
              <a:rPr lang="en-US" sz="1600" b="1" dirty="0" smtClean="0"/>
              <a:t>“SAFETY  &amp;  SECURITY”  IS  A  ESSENCIAL  PART  </a:t>
            </a:r>
            <a:r>
              <a:rPr lang="en-US" sz="1600" b="1" dirty="0" smtClean="0"/>
              <a:t>IN  </a:t>
            </a:r>
            <a:r>
              <a:rPr lang="en-US" sz="1600" b="1" dirty="0" smtClean="0"/>
              <a:t>OUR  ALL  ACTIVITIES</a:t>
            </a:r>
          </a:p>
        </p:txBody>
      </p:sp>
      <p:sp>
        <p:nvSpPr>
          <p:cNvPr id="19" name="Slide Number Placeholder 18"/>
          <p:cNvSpPr>
            <a:spLocks noGrp="1"/>
          </p:cNvSpPr>
          <p:nvPr>
            <p:ph type="sldNum" sz="quarter" idx="12"/>
          </p:nvPr>
        </p:nvSpPr>
        <p:spPr/>
        <p:txBody>
          <a:bodyPr/>
          <a:lstStyle/>
          <a:p>
            <a:fld id="{21F4281B-3E9A-4634-AA66-23A3DD65E72E}" type="slidenum">
              <a:rPr lang="en-US" smtClean="0"/>
              <a:pPr/>
              <a:t>1</a:t>
            </a:fld>
            <a:endParaRPr lang="en-US" dirty="0"/>
          </a:p>
        </p:txBody>
      </p:sp>
      <p:pic>
        <p:nvPicPr>
          <p:cNvPr id="18" name="Picture 17"/>
          <p:cNvPicPr/>
          <p:nvPr/>
        </p:nvPicPr>
        <p:blipFill>
          <a:blip r:embed="rId5"/>
          <a:srcRect/>
          <a:stretch>
            <a:fillRect/>
          </a:stretch>
        </p:blipFill>
        <p:spPr bwMode="auto">
          <a:xfrm>
            <a:off x="7848600" y="5943600"/>
            <a:ext cx="609600" cy="68580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6858000" y="6096000"/>
            <a:ext cx="906472" cy="528637"/>
          </a:xfrm>
          <a:prstGeom prst="rect">
            <a:avLst/>
          </a:prstGeom>
          <a:noFill/>
          <a:ln w="9525">
            <a:noFill/>
            <a:miter lim="800000"/>
            <a:headEnd/>
            <a:tailEnd/>
          </a:ln>
          <a:effectLst/>
        </p:spPr>
      </p:pic>
      <p:pic>
        <p:nvPicPr>
          <p:cNvPr id="40961" name="Picture 1" descr="C:\Users\Biswajit\Desktop\Photo-17.05.16\Garden\WP_20150719_11_16_09_Pro.jpg"/>
          <p:cNvPicPr>
            <a:picLocks noChangeAspect="1" noChangeArrowheads="1"/>
          </p:cNvPicPr>
          <p:nvPr/>
        </p:nvPicPr>
        <p:blipFill>
          <a:blip r:embed="rId7" cstate="print"/>
          <a:srcRect/>
          <a:stretch>
            <a:fillRect/>
          </a:stretch>
        </p:blipFill>
        <p:spPr bwMode="auto">
          <a:xfrm>
            <a:off x="5257800" y="4419600"/>
            <a:ext cx="1723292" cy="1143000"/>
          </a:xfrm>
          <a:prstGeom prst="rect">
            <a:avLst/>
          </a:prstGeom>
          <a:noFill/>
        </p:spPr>
      </p:pic>
      <p:pic>
        <p:nvPicPr>
          <p:cNvPr id="40962" name="Picture 2" descr="C:\Users\Biswajit\Desktop\Photo-17.05.16\Garden\WP_20150719_11_16_58_Pro.jpg"/>
          <p:cNvPicPr>
            <a:picLocks noChangeAspect="1" noChangeArrowheads="1"/>
          </p:cNvPicPr>
          <p:nvPr/>
        </p:nvPicPr>
        <p:blipFill>
          <a:blip r:embed="rId8" cstate="print"/>
          <a:srcRect/>
          <a:stretch>
            <a:fillRect/>
          </a:stretch>
        </p:blipFill>
        <p:spPr bwMode="auto">
          <a:xfrm>
            <a:off x="3124200" y="3276600"/>
            <a:ext cx="2209800" cy="1143000"/>
          </a:xfrm>
          <a:prstGeom prst="rect">
            <a:avLst/>
          </a:prstGeom>
          <a:noFill/>
        </p:spPr>
      </p:pic>
      <p:pic>
        <p:nvPicPr>
          <p:cNvPr id="40963" name="Picture 3" descr="C:\Users\Biswajit\Desktop\Photo-17.05.16\Security\IMG_20160514_180505.jpg"/>
          <p:cNvPicPr>
            <a:picLocks noChangeAspect="1" noChangeArrowheads="1"/>
          </p:cNvPicPr>
          <p:nvPr/>
        </p:nvPicPr>
        <p:blipFill>
          <a:blip r:embed="rId9" cstate="print"/>
          <a:srcRect/>
          <a:stretch>
            <a:fillRect/>
          </a:stretch>
        </p:blipFill>
        <p:spPr bwMode="auto">
          <a:xfrm>
            <a:off x="7010400" y="3276600"/>
            <a:ext cx="1371600" cy="1143000"/>
          </a:xfrm>
          <a:prstGeom prst="rect">
            <a:avLst/>
          </a:prstGeom>
          <a:noFill/>
        </p:spPr>
      </p:pic>
      <p:pic>
        <p:nvPicPr>
          <p:cNvPr id="40965" name="Picture 5" descr="C:\Users\Biswajit\Desktop\Photo-17.05.16\During Housekeeping Service IPL 2015\WP_20150408_22_58_15_Pro.jpg"/>
          <p:cNvPicPr>
            <a:picLocks noChangeAspect="1" noChangeArrowheads="1"/>
          </p:cNvPicPr>
          <p:nvPr/>
        </p:nvPicPr>
        <p:blipFill>
          <a:blip r:embed="rId10" cstate="print"/>
          <a:srcRect/>
          <a:stretch>
            <a:fillRect/>
          </a:stretch>
        </p:blipFill>
        <p:spPr bwMode="auto">
          <a:xfrm>
            <a:off x="3124200" y="4419600"/>
            <a:ext cx="2133600" cy="1143000"/>
          </a:xfrm>
          <a:prstGeom prst="rect">
            <a:avLst/>
          </a:prstGeom>
          <a:noFill/>
        </p:spPr>
      </p:pic>
      <p:pic>
        <p:nvPicPr>
          <p:cNvPr id="40966" name="Picture 6" descr="C:\Users\Biswajit\Desktop\Photo-17.05.16\STP Operation &amp; Maintenance\WP_20150801_17_35_59_Pro.jpg"/>
          <p:cNvPicPr>
            <a:picLocks noChangeAspect="1" noChangeArrowheads="1"/>
          </p:cNvPicPr>
          <p:nvPr/>
        </p:nvPicPr>
        <p:blipFill>
          <a:blip r:embed="rId11" cstate="print"/>
          <a:srcRect/>
          <a:stretch>
            <a:fillRect/>
          </a:stretch>
        </p:blipFill>
        <p:spPr bwMode="auto">
          <a:xfrm>
            <a:off x="1066800" y="4419600"/>
            <a:ext cx="2057400" cy="1105841"/>
          </a:xfrm>
          <a:prstGeom prst="rect">
            <a:avLst/>
          </a:prstGeom>
          <a:noFill/>
        </p:spPr>
      </p:pic>
      <p:pic>
        <p:nvPicPr>
          <p:cNvPr id="40969" name="Picture 9"/>
          <p:cNvPicPr>
            <a:picLocks noChangeAspect="1" noChangeArrowheads="1"/>
          </p:cNvPicPr>
          <p:nvPr/>
        </p:nvPicPr>
        <p:blipFill>
          <a:blip r:embed="rId12" cstate="print"/>
          <a:srcRect/>
          <a:stretch>
            <a:fillRect/>
          </a:stretch>
        </p:blipFill>
        <p:spPr bwMode="auto">
          <a:xfrm>
            <a:off x="685800" y="228600"/>
            <a:ext cx="762000" cy="652762"/>
          </a:xfrm>
          <a:prstGeom prst="rect">
            <a:avLst/>
          </a:prstGeom>
          <a:noFill/>
          <a:ln w="9525">
            <a:noFill/>
            <a:miter lim="800000"/>
            <a:headEnd/>
            <a:tailEnd/>
          </a:ln>
          <a:effectLst/>
        </p:spPr>
      </p:pic>
      <p:pic>
        <p:nvPicPr>
          <p:cNvPr id="40971" name="Picture 11" descr="http://pimg.tradeindia.com/00489777/b/3/800-L-Ride-On-Sweeper.jpg"/>
          <p:cNvPicPr>
            <a:picLocks noChangeAspect="1" noChangeArrowheads="1"/>
          </p:cNvPicPr>
          <p:nvPr/>
        </p:nvPicPr>
        <p:blipFill>
          <a:blip r:embed="rId13" cstate="print"/>
          <a:srcRect/>
          <a:stretch>
            <a:fillRect/>
          </a:stretch>
        </p:blipFill>
        <p:spPr bwMode="auto">
          <a:xfrm>
            <a:off x="6934201" y="4419600"/>
            <a:ext cx="1447800" cy="1123950"/>
          </a:xfrm>
          <a:prstGeom prst="rect">
            <a:avLst/>
          </a:prstGeom>
          <a:noFill/>
        </p:spPr>
      </p:pic>
      <p:pic>
        <p:nvPicPr>
          <p:cNvPr id="40972" name="Picture 12" descr="C:\Users\Biswajit\Desktop\lOGO tm.jpg"/>
          <p:cNvPicPr>
            <a:picLocks noChangeAspect="1" noChangeArrowheads="1"/>
          </p:cNvPicPr>
          <p:nvPr/>
        </p:nvPicPr>
        <p:blipFill>
          <a:blip r:embed="rId14" cstate="print"/>
          <a:srcRect/>
          <a:stretch>
            <a:fillRect/>
          </a:stretch>
        </p:blipFill>
        <p:spPr bwMode="auto">
          <a:xfrm>
            <a:off x="3962400" y="304800"/>
            <a:ext cx="1388677" cy="768096"/>
          </a:xfrm>
          <a:prstGeom prst="rect">
            <a:avLst/>
          </a:prstGeom>
          <a:noFill/>
        </p:spPr>
      </p:pic>
      <p:pic>
        <p:nvPicPr>
          <p:cNvPr id="40974" name="Picture 14"/>
          <p:cNvPicPr>
            <a:picLocks noChangeAspect="1" noChangeArrowheads="1"/>
          </p:cNvPicPr>
          <p:nvPr/>
        </p:nvPicPr>
        <p:blipFill>
          <a:blip r:embed="rId15"/>
          <a:srcRect/>
          <a:stretch>
            <a:fillRect/>
          </a:stretch>
        </p:blipFill>
        <p:spPr bwMode="auto">
          <a:xfrm>
            <a:off x="2667000" y="1143000"/>
            <a:ext cx="4038600" cy="641350"/>
          </a:xfrm>
          <a:prstGeom prst="rect">
            <a:avLst/>
          </a:prstGeom>
          <a:noFill/>
          <a:ln w="9525">
            <a:noFill/>
            <a:miter lim="800000"/>
            <a:headEnd/>
            <a:tailEnd/>
          </a:ln>
          <a:effectLst/>
        </p:spPr>
      </p:pic>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lstStyle/>
          <a:p>
            <a:pPr algn="ctr"/>
            <a:r>
              <a:rPr lang="en-US" b="1" u="sng" dirty="0" smtClean="0"/>
              <a:t>-:Company at a Glance:-</a:t>
            </a:r>
            <a:endParaRPr lang="en-US" b="1" u="sng" dirty="0"/>
          </a:p>
        </p:txBody>
      </p:sp>
      <p:sp>
        <p:nvSpPr>
          <p:cNvPr id="3" name="Content Placeholder 2"/>
          <p:cNvSpPr>
            <a:spLocks noGrp="1"/>
          </p:cNvSpPr>
          <p:nvPr>
            <p:ph idx="1"/>
          </p:nvPr>
        </p:nvSpPr>
        <p:spPr>
          <a:xfrm>
            <a:off x="914400" y="762000"/>
            <a:ext cx="7772400" cy="5867400"/>
          </a:xfrm>
        </p:spPr>
        <p:txBody>
          <a:bodyPr>
            <a:normAutofit/>
          </a:bodyPr>
          <a:lstStyle/>
          <a:p>
            <a:r>
              <a:rPr lang="en-US" sz="1800" dirty="0" smtClean="0">
                <a:latin typeface="Andalus" pitchFamily="18" charset="-78"/>
                <a:cs typeface="Andalus" pitchFamily="18" charset="-78"/>
              </a:rPr>
              <a:t>NAME OF THE COMPANY   : MBIZ INDIA</a:t>
            </a:r>
          </a:p>
          <a:p>
            <a:r>
              <a:rPr lang="en-US" sz="1800" dirty="0" smtClean="0">
                <a:latin typeface="Andalus" pitchFamily="18" charset="-78"/>
                <a:cs typeface="Andalus" pitchFamily="18" charset="-78"/>
              </a:rPr>
              <a:t>CITY OFFICE ADDRESS 	     :  BAGUIHATI  MARKET  COMPLEX ,</a:t>
            </a:r>
          </a:p>
          <a:p>
            <a:pPr>
              <a:buNone/>
            </a:pPr>
            <a:r>
              <a:rPr lang="en-US" sz="1800" dirty="0" smtClean="0">
                <a:latin typeface="Andalus" pitchFamily="18" charset="-78"/>
                <a:cs typeface="Andalus" pitchFamily="18" charset="-78"/>
              </a:rPr>
              <a:t>                                                        NARAYANTALA  LANE,  NARAYANTALA</a:t>
            </a:r>
          </a:p>
          <a:p>
            <a:pPr>
              <a:buNone/>
            </a:pPr>
            <a:r>
              <a:rPr lang="en-US" sz="1800" dirty="0" smtClean="0">
                <a:latin typeface="Andalus" pitchFamily="18" charset="-78"/>
                <a:cs typeface="Andalus" pitchFamily="18" charset="-78"/>
              </a:rPr>
              <a:t>                                                        WEST , NEAR VIP ROAD , BAGUIHATI ,</a:t>
            </a:r>
          </a:p>
          <a:p>
            <a:pPr>
              <a:buNone/>
            </a:pPr>
            <a:r>
              <a:rPr lang="en-US" sz="1800" dirty="0" smtClean="0">
                <a:latin typeface="Andalus" pitchFamily="18" charset="-78"/>
                <a:cs typeface="Andalus" pitchFamily="18" charset="-78"/>
              </a:rPr>
              <a:t>                                                        KOLKATA – 700059 , WEST  BENGAL , INDIA.</a:t>
            </a:r>
          </a:p>
          <a:p>
            <a:r>
              <a:rPr lang="en-US" sz="1800" dirty="0" smtClean="0">
                <a:latin typeface="Andalus" pitchFamily="18" charset="-78"/>
                <a:cs typeface="Andalus" pitchFamily="18" charset="-78"/>
              </a:rPr>
              <a:t>REGD. ADDRESS                    : 148/2, JOGIPARA ROAD,  DUM DUM,</a:t>
            </a:r>
          </a:p>
          <a:p>
            <a:pPr>
              <a:buNone/>
            </a:pPr>
            <a:r>
              <a:rPr lang="en-US" sz="1800" dirty="0" smtClean="0">
                <a:latin typeface="Andalus" pitchFamily="18" charset="-78"/>
                <a:cs typeface="Andalus" pitchFamily="18" charset="-78"/>
              </a:rPr>
              <a:t>                                                        KOLKATA – 700028 , WEST BENGAL, INDIA.</a:t>
            </a:r>
          </a:p>
          <a:p>
            <a:r>
              <a:rPr lang="en-US" sz="1800" dirty="0" smtClean="0">
                <a:latin typeface="Andalus" pitchFamily="18" charset="-78"/>
                <a:cs typeface="Andalus" pitchFamily="18" charset="-78"/>
              </a:rPr>
              <a:t>E. MAIL I.D                             :</a:t>
            </a:r>
            <a:r>
              <a:rPr lang="en-US" sz="1800" dirty="0" smtClean="0">
                <a:latin typeface="Andalus" pitchFamily="18" charset="-78"/>
                <a:cs typeface="Andalus" pitchFamily="18" charset="-78"/>
                <a:hlinkClick r:id="rId2"/>
              </a:rPr>
              <a:t>mbizindia00@gmail.com</a:t>
            </a:r>
            <a:r>
              <a:rPr lang="en-US" sz="1800" dirty="0" smtClean="0">
                <a:latin typeface="Andalus" pitchFamily="18" charset="-78"/>
                <a:cs typeface="Andalus" pitchFamily="18" charset="-78"/>
              </a:rPr>
              <a:t> / </a:t>
            </a:r>
            <a:r>
              <a:rPr lang="en-US" sz="1800" dirty="0" smtClean="0">
                <a:solidFill>
                  <a:srgbClr val="FFC000"/>
                </a:solidFill>
                <a:latin typeface="Andalus" pitchFamily="18" charset="-78"/>
                <a:cs typeface="Andalus" pitchFamily="18" charset="-78"/>
              </a:rPr>
              <a:t>info@mbizindia.in</a:t>
            </a:r>
          </a:p>
          <a:p>
            <a:r>
              <a:rPr lang="en-US" sz="1800" dirty="0" smtClean="0">
                <a:latin typeface="Andalus" pitchFamily="18" charset="-78"/>
                <a:cs typeface="Andalus" pitchFamily="18" charset="-78"/>
              </a:rPr>
              <a:t> WEBSITE                               : </a:t>
            </a:r>
            <a:r>
              <a:rPr lang="en-US" sz="1800" dirty="0" smtClean="0">
                <a:latin typeface="Andalus" pitchFamily="18" charset="-78"/>
                <a:cs typeface="Andalus" pitchFamily="18" charset="-78"/>
                <a:hlinkClick r:id="rId3"/>
              </a:rPr>
              <a:t>www.mbizindia.in</a:t>
            </a:r>
            <a:endParaRPr lang="en-US" sz="1800" dirty="0" smtClean="0">
              <a:latin typeface="Andalus" pitchFamily="18" charset="-78"/>
              <a:cs typeface="Andalus" pitchFamily="18" charset="-78"/>
            </a:endParaRPr>
          </a:p>
          <a:p>
            <a:r>
              <a:rPr lang="en-US" sz="1800" dirty="0" smtClean="0">
                <a:latin typeface="Andalus" pitchFamily="18" charset="-78"/>
                <a:cs typeface="Andalus" pitchFamily="18" charset="-78"/>
              </a:rPr>
              <a:t> TYPE OF OWNERSHIP         :  PROPRIETORSHIP.</a:t>
            </a:r>
          </a:p>
          <a:p>
            <a:r>
              <a:rPr lang="en-US" sz="1800" dirty="0" smtClean="0">
                <a:latin typeface="Andalus" pitchFamily="18" charset="-78"/>
                <a:cs typeface="Andalus" pitchFamily="18" charset="-78"/>
              </a:rPr>
              <a:t>NAME OF THE                       : MRS. MITHU  CHAKRABORTY</a:t>
            </a:r>
          </a:p>
          <a:p>
            <a:pPr>
              <a:buNone/>
            </a:pPr>
            <a:r>
              <a:rPr lang="en-US" sz="1800" dirty="0" smtClean="0">
                <a:latin typeface="Andalus" pitchFamily="18" charset="-78"/>
                <a:cs typeface="Andalus" pitchFamily="18" charset="-78"/>
              </a:rPr>
              <a:t>      PROPRIETOR</a:t>
            </a:r>
          </a:p>
          <a:p>
            <a:pPr>
              <a:buNone/>
            </a:pPr>
            <a:r>
              <a:rPr lang="en-US" sz="1800" dirty="0" smtClean="0">
                <a:latin typeface="Andalus" pitchFamily="18" charset="-78"/>
                <a:cs typeface="Andalus" pitchFamily="18" charset="-78"/>
              </a:rPr>
              <a:t>▪     TELEPHONE NO.                  : +91-33-25760435</a:t>
            </a:r>
          </a:p>
          <a:p>
            <a:pPr>
              <a:buNone/>
            </a:pPr>
            <a:r>
              <a:rPr lang="en-US" sz="1800" dirty="0" smtClean="0">
                <a:latin typeface="Andalus" pitchFamily="18" charset="-78"/>
                <a:cs typeface="Andalus" pitchFamily="18" charset="-78"/>
              </a:rPr>
              <a:t>▪     MOBILES(EAST REGION)    :  +919903498924/9007878854</a:t>
            </a:r>
          </a:p>
          <a:p>
            <a:pPr>
              <a:buNone/>
            </a:pPr>
            <a:r>
              <a:rPr lang="en-US" sz="1800" dirty="0" smtClean="0">
                <a:latin typeface="Andalus" pitchFamily="18" charset="-78"/>
                <a:cs typeface="Andalus" pitchFamily="18" charset="-78"/>
              </a:rPr>
              <a:t>▪     MOBILES(WEST REGION)  :  +919920023154.</a:t>
            </a:r>
          </a:p>
        </p:txBody>
      </p:sp>
      <p:sp>
        <p:nvSpPr>
          <p:cNvPr id="5" name="Slide Number Placeholder 4"/>
          <p:cNvSpPr>
            <a:spLocks noGrp="1"/>
          </p:cNvSpPr>
          <p:nvPr>
            <p:ph type="sldNum" sz="quarter" idx="12"/>
          </p:nvPr>
        </p:nvSpPr>
        <p:spPr/>
        <p:txBody>
          <a:bodyPr/>
          <a:lstStyle/>
          <a:p>
            <a:fld id="{21F4281B-3E9A-4634-AA66-23A3DD65E72E}"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85800"/>
          </a:xfrm>
        </p:spPr>
        <p:txBody>
          <a:bodyPr/>
          <a:lstStyle/>
          <a:p>
            <a:pPr algn="ctr"/>
            <a:r>
              <a:rPr lang="en-US" sz="2400" b="1" u="sng" dirty="0" smtClean="0"/>
              <a:t>-:</a:t>
            </a:r>
            <a:r>
              <a:rPr lang="en-US" sz="2400" b="1" u="sng" dirty="0" smtClean="0"/>
              <a:t>Certificates / Registrations  </a:t>
            </a:r>
            <a:r>
              <a:rPr lang="en-US" sz="2400" b="1" u="sng" dirty="0" smtClean="0"/>
              <a:t>at a Glance:-</a:t>
            </a:r>
            <a:endParaRPr lang="en-US" sz="2400" dirty="0"/>
          </a:p>
        </p:txBody>
      </p:sp>
      <p:sp>
        <p:nvSpPr>
          <p:cNvPr id="3" name="Content Placeholder 2"/>
          <p:cNvSpPr>
            <a:spLocks noGrp="1"/>
          </p:cNvSpPr>
          <p:nvPr>
            <p:ph idx="1"/>
          </p:nvPr>
        </p:nvSpPr>
        <p:spPr>
          <a:xfrm>
            <a:off x="914400" y="914400"/>
            <a:ext cx="7772400" cy="5441160"/>
          </a:xfrm>
        </p:spPr>
        <p:txBody>
          <a:bodyPr>
            <a:normAutofit fontScale="92500" lnSpcReduction="20000"/>
          </a:bodyPr>
          <a:lstStyle/>
          <a:p>
            <a:r>
              <a:rPr lang="en-US" sz="2800" b="1" dirty="0" smtClean="0">
                <a:latin typeface="Corbel" pitchFamily="34" charset="0"/>
                <a:cs typeface="Arial" pitchFamily="34" charset="0"/>
              </a:rPr>
              <a:t>PAN NO.                           : </a:t>
            </a:r>
            <a:r>
              <a:rPr lang="en-US" sz="2800" b="1" dirty="0" smtClean="0">
                <a:latin typeface="Arial Rounded MT Bold" pitchFamily="34" charset="0"/>
                <a:cs typeface="Arial" pitchFamily="34" charset="0"/>
              </a:rPr>
              <a:t>AJQPC2500E</a:t>
            </a:r>
          </a:p>
          <a:p>
            <a:r>
              <a:rPr lang="en-US" sz="2800" b="1" dirty="0" smtClean="0">
                <a:latin typeface="Corbel" pitchFamily="34" charset="0"/>
                <a:cs typeface="Arial" pitchFamily="34" charset="0"/>
              </a:rPr>
              <a:t>TRADE LICENSE NO.  : </a:t>
            </a:r>
            <a:r>
              <a:rPr lang="en-US" sz="2800" b="1" dirty="0" smtClean="0">
                <a:latin typeface="Arial Rounded MT Bold" pitchFamily="34" charset="0"/>
                <a:cs typeface="Arial" pitchFamily="34" charset="0"/>
              </a:rPr>
              <a:t>B-3641 &amp;  B-3642</a:t>
            </a:r>
            <a:r>
              <a:rPr lang="en-US" sz="2800" b="1" dirty="0" smtClean="0">
                <a:latin typeface="Corbel" pitchFamily="34" charset="0"/>
                <a:cs typeface="Arial" pitchFamily="34" charset="0"/>
              </a:rPr>
              <a:t> </a:t>
            </a:r>
          </a:p>
          <a:p>
            <a:r>
              <a:rPr lang="en-US" sz="2800" b="1" dirty="0" smtClean="0">
                <a:latin typeface="Corbel" pitchFamily="34" charset="0"/>
                <a:cs typeface="Arial" pitchFamily="34" charset="0"/>
              </a:rPr>
              <a:t>SERVICE TAX NO.         : A</a:t>
            </a:r>
            <a:r>
              <a:rPr lang="en-US" sz="2800" b="1" dirty="0" smtClean="0">
                <a:latin typeface="Arial Rounded MT Bold" pitchFamily="34" charset="0"/>
                <a:cs typeface="Arial" pitchFamily="34" charset="0"/>
              </a:rPr>
              <a:t>JQPC2500ESD001</a:t>
            </a:r>
          </a:p>
          <a:p>
            <a:r>
              <a:rPr lang="en-US" sz="2800" b="1" dirty="0" smtClean="0">
                <a:latin typeface="Corbel" pitchFamily="34" charset="0"/>
                <a:cs typeface="Arial" pitchFamily="34" charset="0"/>
              </a:rPr>
              <a:t>EPF NO.                           </a:t>
            </a:r>
            <a:r>
              <a:rPr lang="en-US" sz="2800" b="1" dirty="0" smtClean="0">
                <a:latin typeface="Corbel" pitchFamily="34" charset="0"/>
                <a:cs typeface="Arial" pitchFamily="34" charset="0"/>
              </a:rPr>
              <a:t>  </a:t>
            </a:r>
            <a:r>
              <a:rPr lang="en-US" sz="2800" b="1" dirty="0" smtClean="0">
                <a:latin typeface="Corbel" pitchFamily="34" charset="0"/>
                <a:cs typeface="Arial" pitchFamily="34" charset="0"/>
              </a:rPr>
              <a:t>: </a:t>
            </a:r>
            <a:r>
              <a:rPr lang="en-US" sz="2800" b="1" dirty="0" smtClean="0">
                <a:latin typeface="Arial Rounded MT Bold" pitchFamily="34" charset="0"/>
                <a:cs typeface="Arial" pitchFamily="34" charset="0"/>
              </a:rPr>
              <a:t>WB / CA / 60764</a:t>
            </a:r>
          </a:p>
          <a:p>
            <a:r>
              <a:rPr lang="en-US" sz="2800" b="1" dirty="0" smtClean="0">
                <a:latin typeface="Corbel" pitchFamily="34" charset="0"/>
                <a:cs typeface="Arial" pitchFamily="34" charset="0"/>
              </a:rPr>
              <a:t>ESIC NO.                          </a:t>
            </a:r>
            <a:r>
              <a:rPr lang="en-US" sz="2800" b="1" dirty="0" smtClean="0">
                <a:latin typeface="Corbel" pitchFamily="34" charset="0"/>
                <a:cs typeface="Arial" pitchFamily="34" charset="0"/>
              </a:rPr>
              <a:t>  : </a:t>
            </a:r>
            <a:r>
              <a:rPr lang="en-US" sz="2800" b="1" dirty="0" smtClean="0">
                <a:latin typeface="Arial Rounded MT Bold" pitchFamily="34" charset="0"/>
                <a:cs typeface="Arial" pitchFamily="34" charset="0"/>
              </a:rPr>
              <a:t>40000424880001019</a:t>
            </a:r>
          </a:p>
          <a:p>
            <a:r>
              <a:rPr lang="en-US" sz="2800" b="1" dirty="0" smtClean="0">
                <a:cs typeface="Arial" pitchFamily="34" charset="0"/>
              </a:rPr>
              <a:t>ISO CERTIFICATE NO   : </a:t>
            </a:r>
            <a:r>
              <a:rPr lang="en-US" sz="2800" b="1" dirty="0" smtClean="0">
                <a:latin typeface="Arial Rounded MT Bold" pitchFamily="34" charset="0"/>
                <a:cs typeface="Arial" pitchFamily="34" charset="0"/>
              </a:rPr>
              <a:t>1015QCM12</a:t>
            </a:r>
          </a:p>
          <a:p>
            <a:r>
              <a:rPr lang="en-US" sz="2800" b="1" dirty="0" smtClean="0">
                <a:cs typeface="Arial" pitchFamily="34" charset="0"/>
              </a:rPr>
              <a:t>LIN  No. (</a:t>
            </a:r>
            <a:r>
              <a:rPr lang="en-US" sz="2800" b="1" dirty="0" smtClean="0">
                <a:cs typeface="Arial" pitchFamily="34" charset="0"/>
              </a:rPr>
              <a:t>Issued by </a:t>
            </a:r>
          </a:p>
          <a:p>
            <a:pPr>
              <a:buNone/>
            </a:pPr>
            <a:r>
              <a:rPr lang="en-US" sz="2800" b="1" dirty="0" smtClean="0">
                <a:cs typeface="Arial" pitchFamily="34" charset="0"/>
              </a:rPr>
              <a:t>     Ministry  of  </a:t>
            </a:r>
            <a:r>
              <a:rPr lang="en-US" sz="2800" b="1" dirty="0" err="1" smtClean="0">
                <a:cs typeface="Arial" pitchFamily="34" charset="0"/>
              </a:rPr>
              <a:t>Labour</a:t>
            </a:r>
            <a:r>
              <a:rPr lang="en-US" sz="2800" b="1" dirty="0" smtClean="0">
                <a:cs typeface="Arial" pitchFamily="34" charset="0"/>
              </a:rPr>
              <a:t> &amp; </a:t>
            </a:r>
          </a:p>
          <a:p>
            <a:pPr>
              <a:buNone/>
            </a:pPr>
            <a:r>
              <a:rPr lang="en-US" sz="2800" b="1" dirty="0" smtClean="0">
                <a:cs typeface="Arial" pitchFamily="34" charset="0"/>
              </a:rPr>
              <a:t> </a:t>
            </a:r>
            <a:r>
              <a:rPr lang="en-US" sz="2800" b="1" dirty="0" smtClean="0">
                <a:cs typeface="Arial" pitchFamily="34" charset="0"/>
              </a:rPr>
              <a:t>    Employment., </a:t>
            </a:r>
            <a:r>
              <a:rPr lang="en-US" sz="2800" b="1" dirty="0" smtClean="0">
                <a:cs typeface="Arial" pitchFamily="34" charset="0"/>
              </a:rPr>
              <a:t>Govt. </a:t>
            </a:r>
          </a:p>
          <a:p>
            <a:pPr>
              <a:buNone/>
            </a:pPr>
            <a:r>
              <a:rPr lang="en-US" sz="2800" b="1" dirty="0" smtClean="0">
                <a:cs typeface="Arial" pitchFamily="34" charset="0"/>
              </a:rPr>
              <a:t> </a:t>
            </a:r>
            <a:r>
              <a:rPr lang="en-US" sz="2800" b="1" dirty="0" smtClean="0">
                <a:cs typeface="Arial" pitchFamily="34" charset="0"/>
              </a:rPr>
              <a:t>    </a:t>
            </a:r>
            <a:r>
              <a:rPr lang="en-US" sz="2800" b="1" dirty="0" smtClean="0">
                <a:cs typeface="Arial" pitchFamily="34" charset="0"/>
              </a:rPr>
              <a:t>of India . )                           : </a:t>
            </a:r>
            <a:r>
              <a:rPr lang="en-US" sz="2800" b="1" dirty="0" smtClean="0">
                <a:latin typeface="Arial Rounded MT Bold" pitchFamily="34" charset="0"/>
                <a:cs typeface="Arial" pitchFamily="34" charset="0"/>
              </a:rPr>
              <a:t>1-6300-5880-5    </a:t>
            </a:r>
          </a:p>
          <a:p>
            <a:pPr>
              <a:buNone/>
            </a:pPr>
            <a:r>
              <a:rPr lang="en-US" sz="2800" b="1" dirty="0" smtClean="0">
                <a:latin typeface="Arial Rounded MT Bold" pitchFamily="34" charset="0"/>
                <a:cs typeface="Arial" pitchFamily="34" charset="0"/>
              </a:rPr>
              <a:t> ● Trade Mark No.         :  3078909          </a:t>
            </a:r>
          </a:p>
          <a:p>
            <a:pPr>
              <a:buNone/>
            </a:pPr>
            <a:r>
              <a:rPr lang="en-US" sz="2800" b="1" dirty="0" smtClean="0">
                <a:latin typeface="Arial Rounded MT Bold" pitchFamily="34" charset="0"/>
                <a:cs typeface="Arial" pitchFamily="34" charset="0"/>
              </a:rPr>
              <a:t> </a:t>
            </a:r>
            <a:r>
              <a:rPr lang="en-US" sz="2800" b="1" dirty="0" smtClean="0">
                <a:latin typeface="Arial Rounded MT Bold" pitchFamily="34" charset="0"/>
                <a:cs typeface="Arial" pitchFamily="34" charset="0"/>
              </a:rPr>
              <a:t>●</a:t>
            </a:r>
            <a:r>
              <a:rPr lang="en-US" sz="2800" b="1" dirty="0" smtClean="0">
                <a:latin typeface="Arial Rounded MT Bold" pitchFamily="34" charset="0"/>
                <a:cs typeface="Arial" pitchFamily="34" charset="0"/>
              </a:rPr>
              <a:t>  </a:t>
            </a:r>
            <a:r>
              <a:rPr lang="en-US" sz="2800" b="1" dirty="0" smtClean="0">
                <a:cs typeface="Arial" pitchFamily="34" charset="0"/>
              </a:rPr>
              <a:t>MSME UAN </a:t>
            </a:r>
            <a:r>
              <a:rPr lang="en-US" sz="2800" b="1" dirty="0" smtClean="0">
                <a:cs typeface="Arial" pitchFamily="34" charset="0"/>
              </a:rPr>
              <a:t>No.            </a:t>
            </a:r>
            <a:r>
              <a:rPr lang="en-US" sz="2800" b="1" dirty="0" smtClean="0">
                <a:latin typeface="Arial Rounded MT Bold" pitchFamily="34" charset="0"/>
                <a:cs typeface="Arial" pitchFamily="34" charset="0"/>
              </a:rPr>
              <a:t>:  WB14D0002353</a:t>
            </a:r>
          </a:p>
          <a:p>
            <a:pPr>
              <a:buNone/>
            </a:pPr>
            <a:r>
              <a:rPr lang="en-US" sz="2800" b="1" dirty="0" smtClean="0">
                <a:latin typeface="Arial Rounded MT Bold" pitchFamily="34" charset="0"/>
                <a:cs typeface="Arial" pitchFamily="34" charset="0"/>
              </a:rPr>
              <a:t> </a:t>
            </a:r>
            <a:r>
              <a:rPr lang="en-US" sz="2800" b="1" dirty="0" smtClean="0">
                <a:latin typeface="Arial Rounded MT Bold" pitchFamily="34" charset="0"/>
                <a:cs typeface="Arial" pitchFamily="34" charset="0"/>
              </a:rPr>
              <a:t>●  </a:t>
            </a:r>
            <a:r>
              <a:rPr lang="en-US" sz="2800" b="1" dirty="0" err="1" smtClean="0">
                <a:latin typeface="Arial Rounded MT Bold" pitchFamily="34" charset="0"/>
                <a:cs typeface="Arial" pitchFamily="34" charset="0"/>
              </a:rPr>
              <a:t>Aadhar</a:t>
            </a:r>
            <a:r>
              <a:rPr lang="en-US" sz="2800" b="1" dirty="0" smtClean="0">
                <a:latin typeface="Arial Rounded MT Bold" pitchFamily="34" charset="0"/>
                <a:cs typeface="Arial" pitchFamily="34" charset="0"/>
              </a:rPr>
              <a:t> No                :  917409027239 </a:t>
            </a:r>
            <a:endParaRPr lang="en-US" sz="2800" b="1" dirty="0" smtClean="0">
              <a:latin typeface="Arial Rounded MT Bold" pitchFamily="34" charset="0"/>
              <a:cs typeface="Arial" pitchFamily="34" charset="0"/>
            </a:endParaRPr>
          </a:p>
          <a:p>
            <a:pPr>
              <a:buNone/>
            </a:pPr>
            <a:endParaRPr lang="en-US" sz="2800" dirty="0" smtClean="0">
              <a:cs typeface="Arial" pitchFamily="34" charset="0"/>
            </a:endParaRPr>
          </a:p>
          <a:p>
            <a:pPr>
              <a:buNone/>
            </a:pPr>
            <a:endParaRPr lang="en-US" sz="2800" dirty="0" smtClean="0">
              <a:latin typeface="Arial Rounded MT Bold" pitchFamily="34" charset="0"/>
              <a:cs typeface="Arial" pitchFamily="34" charset="0"/>
            </a:endParaRPr>
          </a:p>
          <a:p>
            <a:pPr>
              <a:buNone/>
            </a:pPr>
            <a:endParaRPr lang="en-US" sz="2800" dirty="0" smtClean="0">
              <a:latin typeface="Arial Rounded MT Bold" pitchFamily="34" charset="0"/>
              <a:cs typeface="Arial" pitchFamily="34" charset="0"/>
            </a:endParaRPr>
          </a:p>
          <a:p>
            <a:pPr>
              <a:buNone/>
            </a:pPr>
            <a:endParaRPr lang="en-US" sz="2800" dirty="0" smtClean="0">
              <a:latin typeface="Arial Rounded MT Bold" pitchFamily="34" charset="0"/>
              <a:cs typeface="Arial" pitchFamily="34" charset="0"/>
            </a:endParaRPr>
          </a:p>
          <a:p>
            <a:pPr>
              <a:buNone/>
            </a:pPr>
            <a:endParaRPr lang="en-US" sz="2800" dirty="0" smtClean="0">
              <a:latin typeface="Arial Rounded MT Bold" pitchFamily="34" charset="0"/>
              <a:cs typeface="Arial" pitchFamily="34" charset="0"/>
            </a:endParaRPr>
          </a:p>
          <a:p>
            <a:endParaRPr lang="en-US" sz="2600"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Facility Management Service</a:t>
            </a:r>
            <a:r>
              <a:rPr lang="en-US" dirty="0" smtClean="0"/>
              <a:t/>
            </a:r>
            <a:br>
              <a:rPr lang="en-US" dirty="0" smtClean="0"/>
            </a:br>
            <a:endParaRPr lang="en-US" dirty="0"/>
          </a:p>
        </p:txBody>
      </p:sp>
      <p:sp>
        <p:nvSpPr>
          <p:cNvPr id="3" name="Content Placeholder 2"/>
          <p:cNvSpPr>
            <a:spLocks noGrp="1"/>
          </p:cNvSpPr>
          <p:nvPr>
            <p:ph idx="1"/>
          </p:nvPr>
        </p:nvSpPr>
        <p:spPr>
          <a:xfrm>
            <a:off x="914400" y="1295400"/>
            <a:ext cx="7772400" cy="5060160"/>
          </a:xfrm>
        </p:spPr>
        <p:txBody>
          <a:bodyPr>
            <a:normAutofit fontScale="92500"/>
          </a:bodyPr>
          <a:lstStyle/>
          <a:p>
            <a:pPr algn="just"/>
            <a:r>
              <a:rPr lang="en-US" sz="3100" b="1" dirty="0" smtClean="0"/>
              <a:t>We are one of the eminent &amp; Trusted Service Provider of Facility Management Services for our esteemed clients. We have an efficient team of professionals, who are experts in giving complete solutions of all kinds of services included in facility management in alignment with current trends and components as per specific needs of clients. We make use of professional methods for completing every project to make our service reliable and flexible.   </a:t>
            </a:r>
          </a:p>
          <a:p>
            <a:pPr algn="just">
              <a:buNone/>
            </a:pPr>
            <a:endParaRPr lang="en-US" sz="3100" b="1" dirty="0" smtClean="0"/>
          </a:p>
          <a:p>
            <a:pPr>
              <a:buNone/>
            </a:pPr>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pPr algn="ctr"/>
            <a:r>
              <a:rPr lang="en-US" b="1" u="sng" dirty="0" smtClean="0"/>
              <a:t>Facility Management Service</a:t>
            </a:r>
            <a:endParaRPr lang="en-US" dirty="0"/>
          </a:p>
        </p:txBody>
      </p:sp>
      <p:sp>
        <p:nvSpPr>
          <p:cNvPr id="3" name="Content Placeholder 2"/>
          <p:cNvSpPr>
            <a:spLocks noGrp="1"/>
          </p:cNvSpPr>
          <p:nvPr>
            <p:ph idx="1"/>
          </p:nvPr>
        </p:nvSpPr>
        <p:spPr>
          <a:xfrm>
            <a:off x="914400" y="1066800"/>
            <a:ext cx="7772400" cy="5288760"/>
          </a:xfrm>
        </p:spPr>
        <p:txBody>
          <a:bodyPr>
            <a:normAutofit fontScale="92500" lnSpcReduction="10000"/>
          </a:bodyPr>
          <a:lstStyle/>
          <a:p>
            <a:pPr algn="just"/>
            <a:r>
              <a:rPr lang="en-US" sz="3200" b="1" dirty="0" smtClean="0"/>
              <a:t>We serve Total Facility Management  in different  sectors like ,</a:t>
            </a:r>
          </a:p>
          <a:p>
            <a:pPr algn="just">
              <a:buNone/>
            </a:pPr>
            <a:r>
              <a:rPr lang="en-US" sz="3200" b="1" dirty="0" smtClean="0">
                <a:latin typeface="Calibri"/>
                <a:cs typeface="Calibri"/>
              </a:rPr>
              <a:t>●  </a:t>
            </a:r>
            <a:r>
              <a:rPr lang="en-US" sz="3200" b="1" dirty="0" smtClean="0"/>
              <a:t>Corporate Houses          </a:t>
            </a:r>
            <a:r>
              <a:rPr lang="en-US" sz="3200" b="1" dirty="0" smtClean="0">
                <a:latin typeface="Calibri"/>
                <a:cs typeface="Calibri"/>
              </a:rPr>
              <a:t>● </a:t>
            </a:r>
            <a:r>
              <a:rPr lang="en-US" sz="3200" b="1" dirty="0" smtClean="0"/>
              <a:t>Shopping Malls </a:t>
            </a:r>
          </a:p>
          <a:p>
            <a:pPr algn="just">
              <a:buNone/>
            </a:pPr>
            <a:r>
              <a:rPr lang="en-US" sz="3200" b="1" dirty="0" smtClean="0">
                <a:latin typeface="Calibri"/>
                <a:cs typeface="Calibri"/>
              </a:rPr>
              <a:t>● </a:t>
            </a:r>
            <a:r>
              <a:rPr lang="en-US" sz="3200" b="1" dirty="0" smtClean="0"/>
              <a:t>Hospitals &amp; Nursing Homes </a:t>
            </a:r>
          </a:p>
          <a:p>
            <a:pPr algn="just">
              <a:buNone/>
            </a:pPr>
            <a:r>
              <a:rPr lang="en-US" sz="3200" b="1" dirty="0" smtClean="0">
                <a:latin typeface="Calibri"/>
                <a:cs typeface="Calibri"/>
              </a:rPr>
              <a:t>● </a:t>
            </a:r>
            <a:r>
              <a:rPr lang="en-US" sz="3200" b="1" dirty="0" smtClean="0"/>
              <a:t>Schools &amp; Colleges  </a:t>
            </a:r>
            <a:r>
              <a:rPr lang="en-US" sz="3200" b="1" dirty="0" smtClean="0">
                <a:latin typeface="Calibri"/>
                <a:cs typeface="Calibri"/>
              </a:rPr>
              <a:t>● Institutions</a:t>
            </a:r>
            <a:r>
              <a:rPr lang="en-US" sz="3200" b="1" dirty="0" smtClean="0"/>
              <a:t>  </a:t>
            </a:r>
          </a:p>
          <a:p>
            <a:pPr algn="just">
              <a:buNone/>
            </a:pPr>
            <a:r>
              <a:rPr lang="en-US" sz="3200" b="1" dirty="0" smtClean="0">
                <a:latin typeface="Calibri"/>
                <a:cs typeface="Calibri"/>
              </a:rPr>
              <a:t>● </a:t>
            </a:r>
            <a:r>
              <a:rPr lang="en-US" sz="3200" b="1" dirty="0" smtClean="0"/>
              <a:t>Guest Houses  </a:t>
            </a:r>
          </a:p>
          <a:p>
            <a:pPr algn="just">
              <a:buNone/>
            </a:pPr>
            <a:r>
              <a:rPr lang="en-US" sz="3200" b="1" dirty="0" smtClean="0">
                <a:latin typeface="Calibri"/>
                <a:cs typeface="Calibri"/>
              </a:rPr>
              <a:t>● </a:t>
            </a:r>
            <a:r>
              <a:rPr lang="en-US" sz="3200" b="1" dirty="0" smtClean="0"/>
              <a:t>High Rise Corporate Complex </a:t>
            </a:r>
          </a:p>
          <a:p>
            <a:pPr algn="just">
              <a:buNone/>
            </a:pPr>
            <a:r>
              <a:rPr lang="en-US" sz="3200" b="1" dirty="0" smtClean="0">
                <a:latin typeface="Calibri"/>
                <a:cs typeface="Calibri"/>
              </a:rPr>
              <a:t>● Residential &amp; Commercial Complex</a:t>
            </a:r>
            <a:r>
              <a:rPr lang="en-US" sz="3200" b="1" dirty="0" smtClean="0"/>
              <a:t>  </a:t>
            </a:r>
          </a:p>
          <a:p>
            <a:pPr algn="just">
              <a:buNone/>
            </a:pPr>
            <a:r>
              <a:rPr lang="en-US" sz="3200" b="1" dirty="0" smtClean="0">
                <a:latin typeface="Calibri"/>
                <a:cs typeface="Calibri"/>
              </a:rPr>
              <a:t>● </a:t>
            </a:r>
            <a:r>
              <a:rPr lang="en-US" sz="3200" b="1" dirty="0" smtClean="0"/>
              <a:t>Railways   </a:t>
            </a:r>
            <a:r>
              <a:rPr lang="en-US" sz="3200" b="1" dirty="0" smtClean="0">
                <a:latin typeface="Calibri"/>
                <a:cs typeface="Calibri"/>
              </a:rPr>
              <a:t>●  Factories ●  Offices </a:t>
            </a:r>
            <a:r>
              <a:rPr lang="en-US" sz="3200" b="1" dirty="0" smtClean="0"/>
              <a:t> </a:t>
            </a:r>
          </a:p>
          <a:p>
            <a:pPr algn="just">
              <a:buNone/>
            </a:pPr>
            <a:r>
              <a:rPr lang="en-US" sz="3200" b="1" dirty="0" smtClean="0">
                <a:latin typeface="Calibri"/>
                <a:cs typeface="Calibri"/>
              </a:rPr>
              <a:t>● Hotels ● </a:t>
            </a:r>
            <a:r>
              <a:rPr lang="en-US" sz="3200" b="1" dirty="0" smtClean="0"/>
              <a:t>and many others.</a:t>
            </a:r>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pPr algn="ctr"/>
            <a:r>
              <a:rPr lang="en-US" sz="3200" b="1" spc="0" dirty="0" smtClean="0">
                <a:latin typeface="Arial Black" pitchFamily="34" charset="0"/>
              </a:rPr>
              <a:t>In our wide range of facility </a:t>
            </a:r>
            <a:r>
              <a:rPr lang="en-US" sz="3200" b="1" u="sng" spc="0" dirty="0" smtClean="0">
                <a:latin typeface="Arial Black" pitchFamily="34" charset="0"/>
              </a:rPr>
              <a:t>management comprises:</a:t>
            </a:r>
            <a:endParaRPr lang="en-US" sz="3200" u="sng" spc="0" dirty="0">
              <a:latin typeface="Arial Black" pitchFamily="34" charset="0"/>
            </a:endParaRPr>
          </a:p>
        </p:txBody>
      </p:sp>
      <p:sp>
        <p:nvSpPr>
          <p:cNvPr id="3" name="Content Placeholder 2"/>
          <p:cNvSpPr>
            <a:spLocks noGrp="1"/>
          </p:cNvSpPr>
          <p:nvPr>
            <p:ph idx="1"/>
          </p:nvPr>
        </p:nvSpPr>
        <p:spPr/>
        <p:txBody>
          <a:bodyPr>
            <a:normAutofit fontScale="92500" lnSpcReduction="10000"/>
          </a:bodyPr>
          <a:lstStyle/>
          <a:p>
            <a:pPr algn="just"/>
            <a:endParaRPr lang="en-US" sz="2400" dirty="0" smtClean="0"/>
          </a:p>
          <a:p>
            <a:pPr algn="ctr">
              <a:buNone/>
            </a:pPr>
            <a:r>
              <a:rPr lang="en-US" sz="2400" b="1" u="sng" dirty="0" smtClean="0">
                <a:solidFill>
                  <a:srgbClr val="FFFF00"/>
                </a:solidFill>
              </a:rPr>
              <a:t>OFFERED SERVICES AT A GLANCE</a:t>
            </a:r>
          </a:p>
          <a:p>
            <a:pPr algn="just"/>
            <a:r>
              <a:rPr lang="en-US" sz="2400" dirty="0" smtClean="0"/>
              <a:t>Security Guard Service &amp; Surveillance, Housekeeping &amp; Cleaning , Waste Disposal Management Service, Facade Cleaning Service, Swimming Pool Cleaning &amp; Maintenance &amp; Operation, Road Sweeping (Mechanized &amp; Manual), Ladle Cleaning Service, Dross Handling Service, Operation &amp; Maintenance of STP, WTP, RO Plant, Conveyor Belt , O&amp;M of Fire &amp; Protection System, Pest Control, In house Electrical &amp; Plumbing Maintenance ,Human Resource (Manpower Supply ) , Telephone &amp; Net working, Lift Operation &amp; Maintenance, Garden Beautification &amp; Maintenance ( Horticulture ), BMS Service,  &amp; Others as desired by the Customer.</a:t>
            </a:r>
          </a:p>
          <a:p>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62000"/>
          </a:xfrm>
        </p:spPr>
        <p:txBody>
          <a:bodyPr>
            <a:normAutofit fontScale="90000"/>
          </a:bodyPr>
          <a:lstStyle/>
          <a:p>
            <a:r>
              <a:rPr lang="en-US" b="1" u="sng" dirty="0" smtClean="0"/>
              <a:t>-:House Keeping &amp; Cleaning:</a:t>
            </a:r>
            <a:r>
              <a:rPr lang="en-US" dirty="0" smtClean="0"/>
              <a:t>–</a:t>
            </a:r>
            <a:br>
              <a:rPr lang="en-US" dirty="0" smtClean="0"/>
            </a:br>
            <a:endParaRPr lang="en-US" dirty="0"/>
          </a:p>
        </p:txBody>
      </p:sp>
      <p:pic>
        <p:nvPicPr>
          <p:cNvPr id="4" name="Content Placeholder 3" descr="C:\Users\User\Pictures\Housekeeping\Mechnised Moping cum polishing.jpg"/>
          <p:cNvPicPr>
            <a:picLocks noGrp="1"/>
          </p:cNvPicPr>
          <p:nvPr>
            <p:ph idx="1"/>
          </p:nvPr>
        </p:nvPicPr>
        <p:blipFill>
          <a:blip r:embed="rId2"/>
          <a:srcRect/>
          <a:stretch>
            <a:fillRect/>
          </a:stretch>
        </p:blipFill>
        <p:spPr bwMode="auto">
          <a:xfrm>
            <a:off x="1143000" y="990600"/>
            <a:ext cx="1676400" cy="1447800"/>
          </a:xfrm>
          <a:prstGeom prst="rect">
            <a:avLst/>
          </a:prstGeom>
          <a:noFill/>
          <a:ln w="9525">
            <a:noFill/>
            <a:miter lim="800000"/>
            <a:headEnd/>
            <a:tailEnd/>
          </a:ln>
        </p:spPr>
      </p:pic>
      <p:pic>
        <p:nvPicPr>
          <p:cNvPr id="6" name="Picture 5" descr="C:\Users\User\Pictures\Housekeeping\untitled.png"/>
          <p:cNvPicPr/>
          <p:nvPr/>
        </p:nvPicPr>
        <p:blipFill>
          <a:blip r:embed="rId3"/>
          <a:srcRect/>
          <a:stretch>
            <a:fillRect/>
          </a:stretch>
        </p:blipFill>
        <p:spPr bwMode="auto">
          <a:xfrm>
            <a:off x="5334000" y="990600"/>
            <a:ext cx="1524000" cy="1447800"/>
          </a:xfrm>
          <a:prstGeom prst="rect">
            <a:avLst/>
          </a:prstGeom>
          <a:noFill/>
          <a:ln w="9525">
            <a:noFill/>
            <a:miter lim="800000"/>
            <a:headEnd/>
            <a:tailEnd/>
          </a:ln>
        </p:spPr>
      </p:pic>
      <p:sp>
        <p:nvSpPr>
          <p:cNvPr id="8" name="Rectangle 7"/>
          <p:cNvSpPr/>
          <p:nvPr/>
        </p:nvSpPr>
        <p:spPr>
          <a:xfrm>
            <a:off x="685800" y="2666998"/>
            <a:ext cx="8153400" cy="3785652"/>
          </a:xfrm>
          <a:prstGeom prst="rect">
            <a:avLst/>
          </a:prstGeom>
        </p:spPr>
        <p:txBody>
          <a:bodyPr wrap="square">
            <a:spAutoFit/>
          </a:bodyPr>
          <a:lstStyle/>
          <a:p>
            <a:pPr algn="just"/>
            <a:r>
              <a:rPr lang="en-US" sz="2400" dirty="0"/>
              <a:t>We are specialized in offering Annual Housekeeping &amp; Cleaning Maintenance Services to our </a:t>
            </a:r>
            <a:r>
              <a:rPr lang="en-US" sz="2400" dirty="0" smtClean="0"/>
              <a:t>esteemed </a:t>
            </a:r>
            <a:r>
              <a:rPr lang="en-US" sz="2400" dirty="0"/>
              <a:t>clients. Our House Keeping &amp; Cleaning Services are appreciated among our clients for the attributes like efficient functioning and reliable operations. Our efficient Housekeeping Staff are experienced in both Manual &amp; Mechanized process. These premium housekeeping services are ideally applicable for various corporate office, medical institutes, and hospitals. We are committed to provide customized housekeeping and cleaning services as per desired needs of the clients.</a:t>
            </a:r>
          </a:p>
        </p:txBody>
      </p:sp>
      <p:sp>
        <p:nvSpPr>
          <p:cNvPr id="10" name="Slide Number Placeholder 9"/>
          <p:cNvSpPr>
            <a:spLocks noGrp="1"/>
          </p:cNvSpPr>
          <p:nvPr>
            <p:ph type="sldNum" sz="quarter" idx="12"/>
          </p:nvPr>
        </p:nvSpPr>
        <p:spPr/>
        <p:txBody>
          <a:bodyPr/>
          <a:lstStyle/>
          <a:p>
            <a:fld id="{21F4281B-3E9A-4634-AA66-23A3DD65E72E}" type="slidenum">
              <a:rPr lang="en-US" smtClean="0"/>
              <a:pPr/>
              <a:t>15</a:t>
            </a:fld>
            <a:endParaRPr lang="en-US" dirty="0"/>
          </a:p>
        </p:txBody>
      </p:sp>
      <p:pic>
        <p:nvPicPr>
          <p:cNvPr id="3074" name="Picture 2" descr="C:\Users\Biswajit\Desktop\New folder\hotel670409.jpg"/>
          <p:cNvPicPr>
            <a:picLocks noChangeAspect="1" noChangeArrowheads="1"/>
          </p:cNvPicPr>
          <p:nvPr/>
        </p:nvPicPr>
        <p:blipFill>
          <a:blip r:embed="rId4" cstate="print"/>
          <a:srcRect/>
          <a:stretch>
            <a:fillRect/>
          </a:stretch>
        </p:blipFill>
        <p:spPr bwMode="auto">
          <a:xfrm>
            <a:off x="6858000" y="990600"/>
            <a:ext cx="2042160" cy="1475232"/>
          </a:xfrm>
          <a:prstGeom prst="rect">
            <a:avLst/>
          </a:prstGeom>
          <a:noFill/>
        </p:spPr>
      </p:pic>
      <p:pic>
        <p:nvPicPr>
          <p:cNvPr id="3075" name="Picture 3" descr="C:\Users\Biswajit\Desktop\New folder\images (2).jpg"/>
          <p:cNvPicPr>
            <a:picLocks noChangeAspect="1" noChangeArrowheads="1"/>
          </p:cNvPicPr>
          <p:nvPr/>
        </p:nvPicPr>
        <p:blipFill>
          <a:blip r:embed="rId5"/>
          <a:srcRect/>
          <a:stretch>
            <a:fillRect/>
          </a:stretch>
        </p:blipFill>
        <p:spPr bwMode="auto">
          <a:xfrm>
            <a:off x="2819400" y="990600"/>
            <a:ext cx="2466975" cy="1447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914400"/>
          </a:xfrm>
        </p:spPr>
        <p:txBody>
          <a:bodyPr/>
          <a:lstStyle/>
          <a:p>
            <a:endParaRPr lang="en-US" dirty="0"/>
          </a:p>
        </p:txBody>
      </p:sp>
      <p:pic>
        <p:nvPicPr>
          <p:cNvPr id="8" name="Content Placeholder 7" descr="C:\Users\User\Pictures\Housekeeping\DSC01006.JPG"/>
          <p:cNvPicPr>
            <a:picLocks noGrp="1"/>
          </p:cNvPicPr>
          <p:nvPr>
            <p:ph idx="1"/>
          </p:nvPr>
        </p:nvPicPr>
        <p:blipFill>
          <a:blip r:embed="rId2" cstate="print"/>
          <a:srcRect/>
          <a:stretch>
            <a:fillRect/>
          </a:stretch>
        </p:blipFill>
        <p:spPr bwMode="auto">
          <a:xfrm>
            <a:off x="4724400" y="838200"/>
            <a:ext cx="1371600" cy="914400"/>
          </a:xfrm>
          <a:prstGeom prst="rect">
            <a:avLst/>
          </a:prstGeom>
          <a:noFill/>
          <a:ln w="9525">
            <a:noFill/>
            <a:miter lim="800000"/>
            <a:headEnd/>
            <a:tailEnd/>
          </a:ln>
        </p:spPr>
      </p:pic>
      <p:pic>
        <p:nvPicPr>
          <p:cNvPr id="5" name="Picture 4" descr="C:\Users\User\Pictures\Housekeeping\2.png"/>
          <p:cNvPicPr/>
          <p:nvPr/>
        </p:nvPicPr>
        <p:blipFill>
          <a:blip r:embed="rId3"/>
          <a:srcRect/>
          <a:stretch>
            <a:fillRect/>
          </a:stretch>
        </p:blipFill>
        <p:spPr bwMode="auto">
          <a:xfrm>
            <a:off x="914400" y="838200"/>
            <a:ext cx="1219200" cy="914400"/>
          </a:xfrm>
          <a:prstGeom prst="rect">
            <a:avLst/>
          </a:prstGeom>
          <a:noFill/>
          <a:ln w="9525">
            <a:noFill/>
            <a:miter lim="800000"/>
            <a:headEnd/>
            <a:tailEnd/>
          </a:ln>
        </p:spPr>
      </p:pic>
      <p:pic>
        <p:nvPicPr>
          <p:cNvPr id="6" name="Picture 5" descr="C:\Users\User\Pictures\Housekeeping\bedroom_82154503_std.jpg"/>
          <p:cNvPicPr/>
          <p:nvPr/>
        </p:nvPicPr>
        <p:blipFill>
          <a:blip r:embed="rId4" cstate="print"/>
          <a:srcRect/>
          <a:stretch>
            <a:fillRect/>
          </a:stretch>
        </p:blipFill>
        <p:spPr bwMode="auto">
          <a:xfrm>
            <a:off x="2133600" y="838200"/>
            <a:ext cx="1219200" cy="914400"/>
          </a:xfrm>
          <a:prstGeom prst="rect">
            <a:avLst/>
          </a:prstGeom>
          <a:noFill/>
          <a:ln w="9525">
            <a:noFill/>
            <a:miter lim="800000"/>
            <a:headEnd/>
            <a:tailEnd/>
          </a:ln>
        </p:spPr>
      </p:pic>
      <p:pic>
        <p:nvPicPr>
          <p:cNvPr id="7" name="Picture 6" descr="C:\Users\User\Pictures\Housekeeping\imagesCAIOCRBT.jpg"/>
          <p:cNvPicPr/>
          <p:nvPr/>
        </p:nvPicPr>
        <p:blipFill>
          <a:blip r:embed="rId5"/>
          <a:srcRect/>
          <a:stretch>
            <a:fillRect/>
          </a:stretch>
        </p:blipFill>
        <p:spPr bwMode="auto">
          <a:xfrm>
            <a:off x="3352800" y="838200"/>
            <a:ext cx="1371600" cy="914400"/>
          </a:xfrm>
          <a:prstGeom prst="rect">
            <a:avLst/>
          </a:prstGeom>
          <a:noFill/>
          <a:ln w="9525">
            <a:noFill/>
            <a:miter lim="800000"/>
            <a:headEnd/>
            <a:tailEnd/>
          </a:ln>
        </p:spPr>
      </p:pic>
      <p:pic>
        <p:nvPicPr>
          <p:cNvPr id="9" name="Picture 8" descr="C:\Users\User\Pictures\Housekeeping\imagesCAZDO6TB.jpg"/>
          <p:cNvPicPr/>
          <p:nvPr/>
        </p:nvPicPr>
        <p:blipFill>
          <a:blip r:embed="rId6"/>
          <a:srcRect/>
          <a:stretch>
            <a:fillRect/>
          </a:stretch>
        </p:blipFill>
        <p:spPr bwMode="auto">
          <a:xfrm>
            <a:off x="6096000" y="838200"/>
            <a:ext cx="1143000" cy="914400"/>
          </a:xfrm>
          <a:prstGeom prst="rect">
            <a:avLst/>
          </a:prstGeom>
          <a:noFill/>
          <a:ln w="9525">
            <a:noFill/>
            <a:miter lim="800000"/>
            <a:headEnd/>
            <a:tailEnd/>
          </a:ln>
        </p:spPr>
      </p:pic>
      <p:pic>
        <p:nvPicPr>
          <p:cNvPr id="1027" name="Picture 3" descr="D:\Pictures\Housekeeping\imagesCA9P18V1.jpg"/>
          <p:cNvPicPr>
            <a:picLocks noChangeAspect="1" noChangeArrowheads="1"/>
          </p:cNvPicPr>
          <p:nvPr/>
        </p:nvPicPr>
        <p:blipFill>
          <a:blip r:embed="rId7"/>
          <a:srcRect/>
          <a:stretch>
            <a:fillRect/>
          </a:stretch>
        </p:blipFill>
        <p:spPr bwMode="auto">
          <a:xfrm>
            <a:off x="7239000" y="838200"/>
            <a:ext cx="1457325" cy="914400"/>
          </a:xfrm>
          <a:prstGeom prst="rect">
            <a:avLst/>
          </a:prstGeom>
          <a:noFill/>
        </p:spPr>
      </p:pic>
      <p:sp>
        <p:nvSpPr>
          <p:cNvPr id="1028" name="Rectangle 4"/>
          <p:cNvSpPr>
            <a:spLocks noChangeArrowheads="1"/>
          </p:cNvSpPr>
          <p:nvPr/>
        </p:nvSpPr>
        <p:spPr bwMode="auto">
          <a:xfrm>
            <a:off x="533400" y="2209798"/>
            <a:ext cx="8229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Our efficient Housekeeping Staff are experienced in both Manual &amp; Mechanized process. The total work process is done Scientifically &amp; Methodically to save energy and as well as  Time &amp; Material. Different types of machines are adopted for different types Interior &amp;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Exterior  jobs</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algn="ctr"/>
            <a:endParaRPr lang="en-US" sz="2400" b="1" u="sng" dirty="0" smtClean="0"/>
          </a:p>
          <a:p>
            <a:pPr algn="ctr"/>
            <a:r>
              <a:rPr lang="en-US" sz="2400" b="1" u="sng" dirty="0" smtClean="0"/>
              <a:t>ROAD SWEEPING MACHINES</a:t>
            </a:r>
            <a:endParaRPr lang="en-US" sz="2400" dirty="0" smtClean="0"/>
          </a:p>
          <a:p>
            <a:r>
              <a:rPr lang="en-US" sz="2400" b="1" dirty="0" smtClean="0"/>
              <a:t> </a:t>
            </a:r>
            <a:endParaRPr lang="en-US" sz="2400" dirty="0" smtClean="0"/>
          </a:p>
          <a:p>
            <a:r>
              <a:rPr lang="en-US" sz="2400" dirty="0" smtClean="0"/>
              <a:t> </a:t>
            </a:r>
          </a:p>
          <a:p>
            <a:r>
              <a:rPr lang="en-US" sz="2400" dirty="0" smtClean="0"/>
              <a:t> </a:t>
            </a:r>
          </a:p>
          <a:p>
            <a:r>
              <a:rPr lang="en-US" sz="2400" dirty="0" smtClean="0"/>
              <a:t> </a:t>
            </a:r>
          </a:p>
          <a:p>
            <a:r>
              <a:rPr lang="en-US" sz="2400" dirty="0" smtClean="0"/>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609600" y="152400"/>
            <a:ext cx="8153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sng" strike="noStrike" cap="none" normalizeH="0" baseline="0" dirty="0" smtClean="0">
                <a:ln>
                  <a:noFill/>
                </a:ln>
                <a:solidFill>
                  <a:schemeClr val="tx1"/>
                </a:solidFill>
                <a:effectLst/>
                <a:latin typeface="Agency FB" pitchFamily="34" charset="0"/>
                <a:ea typeface="Calibri" pitchFamily="34" charset="0"/>
                <a:cs typeface="Times New Roman" pitchFamily="18" charset="0"/>
              </a:rPr>
              <a:t>CLEANLINESS IS CLOSE TO GODLINESS , BE CLEAN , BE SMART , USE SAFETY.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0" descr="C:\Users\User\AppData\Local\Microsoft\Windows\Temporary Internet Files\Content.IE5\S097MWDH\Picture 007.jpg"/>
          <p:cNvPicPr/>
          <p:nvPr/>
        </p:nvPicPr>
        <p:blipFill>
          <a:blip r:embed="rId8" cstate="print"/>
          <a:srcRect/>
          <a:stretch>
            <a:fillRect/>
          </a:stretch>
        </p:blipFill>
        <p:spPr bwMode="auto">
          <a:xfrm>
            <a:off x="762000" y="5181600"/>
            <a:ext cx="1447800" cy="1524000"/>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fld id="{21F4281B-3E9A-4634-AA66-23A3DD65E72E}" type="slidenum">
              <a:rPr lang="en-US" smtClean="0"/>
              <a:pPr/>
              <a:t>16</a:t>
            </a:fld>
            <a:endParaRPr lang="en-US" dirty="0"/>
          </a:p>
        </p:txBody>
      </p:sp>
      <p:pic>
        <p:nvPicPr>
          <p:cNvPr id="26626" name="Picture 2" descr="http://www.sweeper.com.au/images/machines/street3.jpg"/>
          <p:cNvPicPr>
            <a:picLocks noChangeAspect="1" noChangeArrowheads="1"/>
          </p:cNvPicPr>
          <p:nvPr/>
        </p:nvPicPr>
        <p:blipFill>
          <a:blip r:embed="rId9"/>
          <a:srcRect/>
          <a:stretch>
            <a:fillRect/>
          </a:stretch>
        </p:blipFill>
        <p:spPr bwMode="auto">
          <a:xfrm>
            <a:off x="2209800" y="5181600"/>
            <a:ext cx="1905000" cy="1524000"/>
          </a:xfrm>
          <a:prstGeom prst="rect">
            <a:avLst/>
          </a:prstGeom>
          <a:noFill/>
        </p:spPr>
      </p:pic>
      <p:pic>
        <p:nvPicPr>
          <p:cNvPr id="26628" name="Picture 4" descr="http://pimg.tradeindia.com/00489777/b/3/800-L-Ride-On-Sweeper.jpg"/>
          <p:cNvPicPr>
            <a:picLocks noChangeAspect="1" noChangeArrowheads="1"/>
          </p:cNvPicPr>
          <p:nvPr/>
        </p:nvPicPr>
        <p:blipFill>
          <a:blip r:embed="rId10"/>
          <a:srcRect/>
          <a:stretch>
            <a:fillRect/>
          </a:stretch>
        </p:blipFill>
        <p:spPr bwMode="auto">
          <a:xfrm>
            <a:off x="4114800" y="5181600"/>
            <a:ext cx="2286000" cy="1524000"/>
          </a:xfrm>
          <a:prstGeom prst="rect">
            <a:avLst/>
          </a:prstGeom>
          <a:noFill/>
        </p:spPr>
      </p:pic>
      <p:pic>
        <p:nvPicPr>
          <p:cNvPr id="26630" name="Picture 6" descr="http://pimg.tradeindia.com/00335744/b/0/Ride-On-Road-Sweeper.jpg"/>
          <p:cNvPicPr>
            <a:picLocks noChangeAspect="1" noChangeArrowheads="1"/>
          </p:cNvPicPr>
          <p:nvPr/>
        </p:nvPicPr>
        <p:blipFill>
          <a:blip r:embed="rId11"/>
          <a:srcRect/>
          <a:stretch>
            <a:fillRect/>
          </a:stretch>
        </p:blipFill>
        <p:spPr bwMode="auto">
          <a:xfrm>
            <a:off x="6400800" y="5181600"/>
            <a:ext cx="1981200" cy="1524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a:t>
            </a:r>
            <a:r>
              <a:rPr lang="en-US" sz="3200" dirty="0" smtClean="0"/>
              <a:t>Periodical cleaning &amp; AMC </a:t>
            </a:r>
            <a:r>
              <a:rPr lang="en-US" dirty="0" smtClean="0"/>
              <a:t>:-</a:t>
            </a:r>
            <a:endParaRPr lang="en-US" dirty="0"/>
          </a:p>
        </p:txBody>
      </p:sp>
      <p:sp>
        <p:nvSpPr>
          <p:cNvPr id="3" name="Content Placeholder 2"/>
          <p:cNvSpPr>
            <a:spLocks noGrp="1"/>
          </p:cNvSpPr>
          <p:nvPr>
            <p:ph idx="1"/>
          </p:nvPr>
        </p:nvSpPr>
        <p:spPr>
          <a:xfrm>
            <a:off x="914400" y="1143000"/>
            <a:ext cx="7772400" cy="5410200"/>
          </a:xfrm>
        </p:spPr>
        <p:txBody>
          <a:bodyPr>
            <a:normAutofit/>
          </a:bodyPr>
          <a:lstStyle/>
          <a:p>
            <a:pPr>
              <a:buNone/>
            </a:pPr>
            <a:r>
              <a:rPr lang="en-US" sz="2400" u="sng" dirty="0" smtClean="0"/>
              <a:t>Special Periodical cleaning is done as follows –</a:t>
            </a:r>
          </a:p>
          <a:p>
            <a:pPr marL="582930" indent="-514350">
              <a:buAutoNum type="arabicPeriod"/>
            </a:pPr>
            <a:r>
              <a:rPr lang="en-US" sz="2400" dirty="0" smtClean="0"/>
              <a:t>Swimming Pool Cleaning &amp; AMC .</a:t>
            </a:r>
          </a:p>
          <a:p>
            <a:pPr marL="582930" indent="-514350">
              <a:buNone/>
            </a:pPr>
            <a:r>
              <a:rPr lang="en-US" dirty="0" smtClean="0"/>
              <a:t>                                                                                                       </a:t>
            </a:r>
          </a:p>
          <a:p>
            <a:pPr marL="582930" indent="-514350">
              <a:buNone/>
            </a:pPr>
            <a:endParaRPr lang="en-US" dirty="0" smtClean="0"/>
          </a:p>
          <a:p>
            <a:pPr marL="582930" indent="-514350">
              <a:buNone/>
            </a:pPr>
            <a:endParaRPr lang="en-US" dirty="0" smtClean="0"/>
          </a:p>
          <a:p>
            <a:pPr marL="582930" indent="-514350">
              <a:buNone/>
            </a:pPr>
            <a:r>
              <a:rPr lang="en-US" dirty="0" smtClean="0"/>
              <a:t>       </a:t>
            </a:r>
            <a:r>
              <a:rPr lang="en-US" sz="1900" dirty="0" smtClean="0"/>
              <a:t>Now a days, in most of the Building complexes, the peoples are using pools. Now its not a passion , it is for health exercise and for relaxation. But in most cases , the pools are not maintained by proper hygenic way as a result for which peoples are suffering for skin diseases and many others. </a:t>
            </a:r>
          </a:p>
          <a:p>
            <a:pPr marL="582930" indent="-514350">
              <a:buNone/>
            </a:pPr>
            <a:r>
              <a:rPr lang="en-US" sz="1900" dirty="0" smtClean="0"/>
              <a:t>           We always try to clean the pools by application of proper hygenic materials  by experienced technicians . </a:t>
            </a:r>
            <a:endParaRPr lang="en-US" sz="1900" dirty="0"/>
          </a:p>
        </p:txBody>
      </p:sp>
      <p:sp>
        <p:nvSpPr>
          <p:cNvPr id="4" name="Slide Number Placeholder 3"/>
          <p:cNvSpPr>
            <a:spLocks noGrp="1"/>
          </p:cNvSpPr>
          <p:nvPr>
            <p:ph type="sldNum" sz="quarter" idx="12"/>
          </p:nvPr>
        </p:nvSpPr>
        <p:spPr/>
        <p:txBody>
          <a:bodyPr/>
          <a:lstStyle/>
          <a:p>
            <a:fld id="{21F4281B-3E9A-4634-AA66-23A3DD65E72E}" type="slidenum">
              <a:rPr lang="en-US" smtClean="0"/>
              <a:pPr/>
              <a:t>17</a:t>
            </a:fld>
            <a:endParaRPr lang="en-US" dirty="0"/>
          </a:p>
        </p:txBody>
      </p:sp>
      <p:pic>
        <p:nvPicPr>
          <p:cNvPr id="1026" name="Picture 2" descr="C:\Users\User\Pictures\commercial-swimming-pool.jpg"/>
          <p:cNvPicPr>
            <a:picLocks noChangeAspect="1" noChangeArrowheads="1"/>
          </p:cNvPicPr>
          <p:nvPr/>
        </p:nvPicPr>
        <p:blipFill>
          <a:blip r:embed="rId2"/>
          <a:srcRect/>
          <a:stretch>
            <a:fillRect/>
          </a:stretch>
        </p:blipFill>
        <p:spPr bwMode="auto">
          <a:xfrm>
            <a:off x="1524000" y="2057400"/>
            <a:ext cx="2209800" cy="1473200"/>
          </a:xfrm>
          <a:prstGeom prst="rect">
            <a:avLst/>
          </a:prstGeom>
          <a:noFill/>
        </p:spPr>
      </p:pic>
      <p:pic>
        <p:nvPicPr>
          <p:cNvPr id="1027" name="Picture 3" descr="C:\Users\User\Pictures\image4.jpg"/>
          <p:cNvPicPr>
            <a:picLocks noChangeAspect="1" noChangeArrowheads="1"/>
          </p:cNvPicPr>
          <p:nvPr/>
        </p:nvPicPr>
        <p:blipFill>
          <a:blip r:embed="rId3"/>
          <a:srcRect/>
          <a:stretch>
            <a:fillRect/>
          </a:stretch>
        </p:blipFill>
        <p:spPr bwMode="auto">
          <a:xfrm>
            <a:off x="3886200" y="2057400"/>
            <a:ext cx="2438399" cy="1447799"/>
          </a:xfrm>
          <a:prstGeom prst="rect">
            <a:avLst/>
          </a:prstGeom>
          <a:noFill/>
        </p:spPr>
      </p:pic>
      <p:pic>
        <p:nvPicPr>
          <p:cNvPr id="1028" name="Picture 4" descr="C:\Users\User\Pictures\Swimming-Pool-Maintenance (1).jpg"/>
          <p:cNvPicPr>
            <a:picLocks noChangeAspect="1" noChangeArrowheads="1"/>
          </p:cNvPicPr>
          <p:nvPr/>
        </p:nvPicPr>
        <p:blipFill>
          <a:blip r:embed="rId4"/>
          <a:srcRect/>
          <a:stretch>
            <a:fillRect/>
          </a:stretch>
        </p:blipFill>
        <p:spPr bwMode="auto">
          <a:xfrm>
            <a:off x="6477000" y="2057400"/>
            <a:ext cx="2286000" cy="1447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533400"/>
          </a:xfrm>
        </p:spPr>
        <p:txBody>
          <a:bodyPr/>
          <a:lstStyle/>
          <a:p>
            <a:r>
              <a:rPr lang="en-US" sz="2400" u="sng" dirty="0" smtClean="0"/>
              <a:t>Special Periodical cleaning is done as follows –</a:t>
            </a:r>
            <a:r>
              <a:rPr lang="en-US" u="sng" dirty="0" smtClean="0"/>
              <a:t/>
            </a:r>
            <a:br>
              <a:rPr lang="en-US" u="sng" dirty="0" smtClean="0"/>
            </a:br>
            <a:endParaRPr lang="en-US" dirty="0"/>
          </a:p>
        </p:txBody>
      </p:sp>
      <p:sp>
        <p:nvSpPr>
          <p:cNvPr id="3" name="Content Placeholder 2"/>
          <p:cNvSpPr>
            <a:spLocks noGrp="1"/>
          </p:cNvSpPr>
          <p:nvPr>
            <p:ph idx="1"/>
          </p:nvPr>
        </p:nvSpPr>
        <p:spPr>
          <a:xfrm>
            <a:off x="914400" y="838200"/>
            <a:ext cx="7772400" cy="5791200"/>
          </a:xfrm>
        </p:spPr>
        <p:txBody>
          <a:bodyPr>
            <a:normAutofit fontScale="92500"/>
          </a:bodyPr>
          <a:lstStyle/>
          <a:p>
            <a:pPr>
              <a:buNone/>
            </a:pPr>
            <a:r>
              <a:rPr lang="en-US" dirty="0" smtClean="0"/>
              <a:t>2</a:t>
            </a:r>
            <a:r>
              <a:rPr lang="en-US" sz="2200" dirty="0" smtClean="0"/>
              <a:t>. Sofa Cleaning Service in corporate and in domestic by using modern chemicals and within a very short period .</a:t>
            </a:r>
          </a:p>
          <a:p>
            <a:pPr>
              <a:buNone/>
            </a:pPr>
            <a:r>
              <a:rPr lang="en-US" sz="2200" dirty="0" smtClean="0"/>
              <a:t>3. Chair Cleaning Service in corporate and in domestic by using modern chemicals and within a very short period .</a:t>
            </a:r>
          </a:p>
          <a:p>
            <a:pPr marL="582930" indent="-514350">
              <a:buNone/>
            </a:pPr>
            <a:r>
              <a:rPr lang="en-US" sz="2200" dirty="0" smtClean="0"/>
              <a:t>4. Carpet Cleaning service by using mechanized foam technology and within a very short period.</a:t>
            </a:r>
          </a:p>
          <a:p>
            <a:pPr marL="582930" indent="-514350">
              <a:buNone/>
            </a:pPr>
            <a:r>
              <a:rPr lang="en-US" sz="2200" dirty="0" smtClean="0"/>
              <a:t>5. Periodical cleaning of entire house, upholsteries, curtains and all others at very competitive price.</a:t>
            </a:r>
          </a:p>
          <a:p>
            <a:pPr marL="582930" indent="-514350">
              <a:buNone/>
            </a:pPr>
            <a:r>
              <a:rPr lang="en-US" sz="2200" dirty="0" smtClean="0"/>
              <a:t>6. Facade Cleaning by experienced workers ( manual &amp; </a:t>
            </a:r>
            <a:r>
              <a:rPr lang="en-US" sz="2200" dirty="0" err="1" smtClean="0"/>
              <a:t>Mechanised</a:t>
            </a:r>
            <a:r>
              <a:rPr lang="en-US" sz="2200" dirty="0" smtClean="0"/>
              <a:t> ) by using modern rapid cleaning materials.</a:t>
            </a:r>
          </a:p>
          <a:p>
            <a:pPr marL="582930" indent="-514350">
              <a:buNone/>
            </a:pPr>
            <a:endParaRPr lang="en-US" sz="2200" dirty="0" smtClean="0"/>
          </a:p>
          <a:p>
            <a:pPr marL="582930" indent="-514350">
              <a:buAutoNum type="arabicPeriod" startAt="3"/>
            </a:pPr>
            <a:endParaRPr lang="en-US" sz="2200" dirty="0" smtClean="0"/>
          </a:p>
          <a:p>
            <a:pPr marL="582930" indent="-514350">
              <a:buAutoNum type="arabicPeriod" startAt="3"/>
            </a:pPr>
            <a:endParaRPr lang="en-US" sz="2200" dirty="0" smtClean="0"/>
          </a:p>
          <a:p>
            <a:pPr marL="582930" indent="-514350">
              <a:buNone/>
            </a:pPr>
            <a:r>
              <a:rPr lang="en-US" sz="2200" dirty="0" smtClean="0"/>
              <a:t>   </a:t>
            </a:r>
          </a:p>
          <a:p>
            <a:pPr marL="582930" indent="-514350">
              <a:buNone/>
            </a:pPr>
            <a:r>
              <a:rPr lang="en-US" sz="2200" b="1" dirty="0" smtClean="0"/>
              <a:t> We also install Façade Cleaning Machineries to High Rise Buildings</a:t>
            </a:r>
            <a:endParaRPr lang="en-US" sz="2200" b="1" dirty="0"/>
          </a:p>
        </p:txBody>
      </p:sp>
      <p:sp>
        <p:nvSpPr>
          <p:cNvPr id="4" name="Slide Number Placeholder 3"/>
          <p:cNvSpPr>
            <a:spLocks noGrp="1"/>
          </p:cNvSpPr>
          <p:nvPr>
            <p:ph type="sldNum" sz="quarter" idx="12"/>
          </p:nvPr>
        </p:nvSpPr>
        <p:spPr/>
        <p:txBody>
          <a:bodyPr/>
          <a:lstStyle/>
          <a:p>
            <a:fld id="{21F4281B-3E9A-4634-AA66-23A3DD65E72E}" type="slidenum">
              <a:rPr lang="en-US" smtClean="0"/>
              <a:pPr/>
              <a:t>18</a:t>
            </a:fld>
            <a:endParaRPr lang="en-US" dirty="0"/>
          </a:p>
        </p:txBody>
      </p:sp>
      <p:pic>
        <p:nvPicPr>
          <p:cNvPr id="2050" name="Picture 2" descr="C:\Users\User\Pictures\glass-and-facade-cleaning-250x250.jpg"/>
          <p:cNvPicPr>
            <a:picLocks noChangeAspect="1" noChangeArrowheads="1"/>
          </p:cNvPicPr>
          <p:nvPr/>
        </p:nvPicPr>
        <p:blipFill>
          <a:blip r:embed="rId2"/>
          <a:srcRect/>
          <a:stretch>
            <a:fillRect/>
          </a:stretch>
        </p:blipFill>
        <p:spPr bwMode="auto">
          <a:xfrm>
            <a:off x="1371600" y="4800600"/>
            <a:ext cx="1981200" cy="1143000"/>
          </a:xfrm>
          <a:prstGeom prst="rect">
            <a:avLst/>
          </a:prstGeom>
          <a:noFill/>
        </p:spPr>
      </p:pic>
      <p:pic>
        <p:nvPicPr>
          <p:cNvPr id="2051" name="Picture 3" descr="C:\Users\User\Pictures\glass-cleaning 1.jpg"/>
          <p:cNvPicPr>
            <a:picLocks noChangeAspect="1" noChangeArrowheads="1"/>
          </p:cNvPicPr>
          <p:nvPr/>
        </p:nvPicPr>
        <p:blipFill>
          <a:blip r:embed="rId3"/>
          <a:srcRect/>
          <a:stretch>
            <a:fillRect/>
          </a:stretch>
        </p:blipFill>
        <p:spPr bwMode="auto">
          <a:xfrm>
            <a:off x="3505200" y="4800600"/>
            <a:ext cx="2514600" cy="1143000"/>
          </a:xfrm>
          <a:prstGeom prst="rect">
            <a:avLst/>
          </a:prstGeom>
          <a:noFill/>
        </p:spPr>
      </p:pic>
      <p:pic>
        <p:nvPicPr>
          <p:cNvPr id="2052" name="Picture 4" descr="C:\Users\User\Pictures\Market_Facade_1.jpg"/>
          <p:cNvPicPr>
            <a:picLocks noChangeAspect="1" noChangeArrowheads="1"/>
          </p:cNvPicPr>
          <p:nvPr/>
        </p:nvPicPr>
        <p:blipFill>
          <a:blip r:embed="rId4" cstate="print"/>
          <a:srcRect/>
          <a:stretch>
            <a:fillRect/>
          </a:stretch>
        </p:blipFill>
        <p:spPr bwMode="auto">
          <a:xfrm>
            <a:off x="6096000" y="4800600"/>
            <a:ext cx="2438400" cy="1143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pPr algn="ctr"/>
            <a:r>
              <a:rPr lang="en-US" sz="2800" u="sng" dirty="0" smtClean="0">
                <a:solidFill>
                  <a:srgbClr val="FFFF00"/>
                </a:solidFill>
                <a:latin typeface="Bernard MT Condensed" pitchFamily="18" charset="0"/>
              </a:rPr>
              <a:t>BE SAFE &amp; PROTECTED BY A PROFESSIONAL SERVICE PROVIDER</a:t>
            </a:r>
            <a:endParaRPr lang="en-US" sz="2800" u="sng" dirty="0">
              <a:solidFill>
                <a:srgbClr val="FFFF00"/>
              </a:solidFill>
              <a:latin typeface="Bernard MT Condensed" pitchFamily="18" charset="0"/>
            </a:endParaRPr>
          </a:p>
        </p:txBody>
      </p:sp>
      <p:sp>
        <p:nvSpPr>
          <p:cNvPr id="3" name="Content Placeholder 2"/>
          <p:cNvSpPr>
            <a:spLocks noGrp="1"/>
          </p:cNvSpPr>
          <p:nvPr>
            <p:ph idx="1"/>
          </p:nvPr>
        </p:nvSpPr>
        <p:spPr>
          <a:xfrm>
            <a:off x="457200" y="2971800"/>
            <a:ext cx="8229600" cy="3581400"/>
          </a:xfrm>
        </p:spPr>
        <p:txBody>
          <a:bodyPr>
            <a:normAutofit fontScale="25000" lnSpcReduction="20000"/>
          </a:bodyPr>
          <a:lstStyle/>
          <a:p>
            <a:pPr algn="ctr">
              <a:buNone/>
            </a:pPr>
            <a:r>
              <a:rPr lang="en-US" sz="11200" b="1" dirty="0" smtClean="0"/>
              <a:t>-: Security Guard &amp; Surveillance Service Support :-</a:t>
            </a:r>
            <a:endParaRPr lang="en-US" sz="11200" dirty="0" smtClean="0"/>
          </a:p>
          <a:p>
            <a:pPr algn="just">
              <a:buNone/>
            </a:pPr>
            <a:r>
              <a:rPr lang="en-US" sz="8000" b="1" dirty="0" smtClean="0"/>
              <a:t>W</a:t>
            </a:r>
            <a:r>
              <a:rPr lang="en-US" sz="8000" dirty="0" smtClean="0"/>
              <a:t>e are acclaimed among our clients for offering Security Service, which are</a:t>
            </a:r>
          </a:p>
          <a:p>
            <a:pPr algn="just">
              <a:buNone/>
            </a:pPr>
            <a:r>
              <a:rPr lang="en-US" sz="8000" dirty="0" smtClean="0"/>
              <a:t>basically engaged  in our company as per their educational qualification,</a:t>
            </a:r>
          </a:p>
          <a:p>
            <a:pPr algn="just">
              <a:buNone/>
            </a:pPr>
            <a:r>
              <a:rPr lang="en-US" sz="8000" dirty="0" smtClean="0"/>
              <a:t> intelligence ,  physical structure, previous records and present health.</a:t>
            </a:r>
          </a:p>
          <a:p>
            <a:pPr algn="just">
              <a:buNone/>
            </a:pPr>
            <a:r>
              <a:rPr lang="en-US" sz="8000" dirty="0" smtClean="0"/>
              <a:t>We depute desired male or female security officer, executives, supervisors, </a:t>
            </a:r>
          </a:p>
          <a:p>
            <a:pPr algn="just">
              <a:buNone/>
            </a:pPr>
            <a:r>
              <a:rPr lang="en-US" sz="8000" dirty="0" smtClean="0"/>
              <a:t>fireman &amp; security guards in every sector as mentioned above at very</a:t>
            </a:r>
          </a:p>
          <a:p>
            <a:pPr algn="just">
              <a:buNone/>
            </a:pPr>
            <a:r>
              <a:rPr lang="en-US" sz="8000" dirty="0" smtClean="0"/>
              <a:t>reasonable cost. We have employed a team of experienced professionals </a:t>
            </a:r>
          </a:p>
          <a:p>
            <a:pPr algn="just">
              <a:buNone/>
            </a:pPr>
            <a:r>
              <a:rPr lang="en-US" sz="8000" dirty="0" smtClean="0"/>
              <a:t>with rich experience and profound knowledge of security industry to</a:t>
            </a:r>
          </a:p>
          <a:p>
            <a:pPr algn="just">
              <a:buNone/>
            </a:pPr>
            <a:r>
              <a:rPr lang="en-US" sz="8000" dirty="0" smtClean="0"/>
              <a:t>conform to the international quality standards.</a:t>
            </a:r>
          </a:p>
          <a:p>
            <a:pPr algn="just">
              <a:buNone/>
            </a:pPr>
            <a:r>
              <a:rPr lang="en-US" sz="8000" dirty="0" smtClean="0"/>
              <a:t>A Training session is done by an ex serviceman to each security personal before joining in their jobs.</a:t>
            </a:r>
          </a:p>
          <a:p>
            <a:pPr>
              <a:buNone/>
            </a:pPr>
            <a:endParaRPr lang="en-US" dirty="0"/>
          </a:p>
        </p:txBody>
      </p:sp>
      <p:pic>
        <p:nvPicPr>
          <p:cNvPr id="7" name="Picture 6" descr="C:\Users\User\Pictures\Security Service\imagesCAFWN8KA.jpg"/>
          <p:cNvPicPr/>
          <p:nvPr/>
        </p:nvPicPr>
        <p:blipFill>
          <a:blip r:embed="rId2"/>
          <a:srcRect/>
          <a:stretch>
            <a:fillRect/>
          </a:stretch>
        </p:blipFill>
        <p:spPr bwMode="auto">
          <a:xfrm>
            <a:off x="2209800" y="990600"/>
            <a:ext cx="1447800" cy="1433080"/>
          </a:xfrm>
          <a:prstGeom prst="rect">
            <a:avLst/>
          </a:prstGeom>
          <a:noFill/>
          <a:ln w="9525">
            <a:noFill/>
            <a:miter lim="800000"/>
            <a:headEnd/>
            <a:tailEnd/>
          </a:ln>
        </p:spPr>
      </p:pic>
      <p:pic>
        <p:nvPicPr>
          <p:cNvPr id="8" name="Picture 7" descr="C:\Users\User\Pictures\Security Service\imagesCAU0JZN6.jpg"/>
          <p:cNvPicPr/>
          <p:nvPr/>
        </p:nvPicPr>
        <p:blipFill>
          <a:blip r:embed="rId3"/>
          <a:srcRect/>
          <a:stretch>
            <a:fillRect/>
          </a:stretch>
        </p:blipFill>
        <p:spPr bwMode="auto">
          <a:xfrm>
            <a:off x="533400" y="990600"/>
            <a:ext cx="1676400" cy="1438275"/>
          </a:xfrm>
          <a:prstGeom prst="rect">
            <a:avLst/>
          </a:prstGeom>
          <a:noFill/>
          <a:ln w="9525">
            <a:noFill/>
            <a:miter lim="800000"/>
            <a:headEnd/>
            <a:tailEnd/>
          </a:ln>
        </p:spPr>
      </p:pic>
      <p:sp>
        <p:nvSpPr>
          <p:cNvPr id="9" name="Rectangle 8"/>
          <p:cNvSpPr/>
          <p:nvPr/>
        </p:nvSpPr>
        <p:spPr>
          <a:xfrm>
            <a:off x="1143000" y="2514600"/>
            <a:ext cx="7086600" cy="400110"/>
          </a:xfrm>
          <a:prstGeom prst="rect">
            <a:avLst/>
          </a:prstGeom>
        </p:spPr>
        <p:txBody>
          <a:bodyPr wrap="square">
            <a:spAutoFit/>
          </a:bodyPr>
          <a:lstStyle/>
          <a:p>
            <a:pPr algn="ctr"/>
            <a:r>
              <a:rPr lang="en-US" sz="2000" b="1" dirty="0"/>
              <a:t>Provider of Security Officer, Guard, </a:t>
            </a:r>
            <a:r>
              <a:rPr lang="en-US" sz="2000" b="1" dirty="0" smtClean="0"/>
              <a:t>Supervisor &amp; </a:t>
            </a:r>
            <a:r>
              <a:rPr lang="en-US" sz="2000" b="1" dirty="0"/>
              <a:t>Fireman</a:t>
            </a:r>
            <a:endParaRPr lang="en-US" sz="2000" dirty="0"/>
          </a:p>
        </p:txBody>
      </p:sp>
      <p:sp>
        <p:nvSpPr>
          <p:cNvPr id="11" name="Slide Number Placeholder 10"/>
          <p:cNvSpPr>
            <a:spLocks noGrp="1"/>
          </p:cNvSpPr>
          <p:nvPr>
            <p:ph type="sldNum" sz="quarter" idx="12"/>
          </p:nvPr>
        </p:nvSpPr>
        <p:spPr/>
        <p:txBody>
          <a:bodyPr/>
          <a:lstStyle/>
          <a:p>
            <a:fld id="{21F4281B-3E9A-4634-AA66-23A3DD65E72E}" type="slidenum">
              <a:rPr lang="en-US" smtClean="0"/>
              <a:pPr/>
              <a:t>19</a:t>
            </a:fld>
            <a:endParaRPr lang="en-US" dirty="0"/>
          </a:p>
        </p:txBody>
      </p:sp>
      <p:pic>
        <p:nvPicPr>
          <p:cNvPr id="2050" name="Picture 2" descr="C:\Users\Biswajit\Desktop\Photo-17.05.16\Security\IMG_20160514_180505.jpg"/>
          <p:cNvPicPr>
            <a:picLocks noChangeAspect="1" noChangeArrowheads="1"/>
          </p:cNvPicPr>
          <p:nvPr/>
        </p:nvPicPr>
        <p:blipFill>
          <a:blip r:embed="rId4" cstate="print"/>
          <a:srcRect/>
          <a:stretch>
            <a:fillRect/>
          </a:stretch>
        </p:blipFill>
        <p:spPr bwMode="auto">
          <a:xfrm>
            <a:off x="3756644" y="914400"/>
            <a:ext cx="1646047" cy="1524000"/>
          </a:xfrm>
          <a:prstGeom prst="rect">
            <a:avLst/>
          </a:prstGeom>
          <a:noFill/>
        </p:spPr>
      </p:pic>
      <p:pic>
        <p:nvPicPr>
          <p:cNvPr id="2051" name="Picture 3" descr="C:\Users\Biswajit\Desktop\Photo-17.05.16\Security\IMG_20160514_180727.jpg"/>
          <p:cNvPicPr>
            <a:picLocks noChangeAspect="1" noChangeArrowheads="1"/>
          </p:cNvPicPr>
          <p:nvPr/>
        </p:nvPicPr>
        <p:blipFill>
          <a:blip r:embed="rId5" cstate="print"/>
          <a:srcRect/>
          <a:stretch>
            <a:fillRect/>
          </a:stretch>
        </p:blipFill>
        <p:spPr bwMode="auto">
          <a:xfrm>
            <a:off x="5410200" y="914400"/>
            <a:ext cx="1752600" cy="1524000"/>
          </a:xfrm>
          <a:prstGeom prst="rect">
            <a:avLst/>
          </a:prstGeom>
          <a:noFill/>
        </p:spPr>
      </p:pic>
      <p:pic>
        <p:nvPicPr>
          <p:cNvPr id="2053" name="Picture 5" descr="C:\Users\Biswajit\Desktop\New folder\image 2\SG Training 4.jpg"/>
          <p:cNvPicPr>
            <a:picLocks noChangeAspect="1" noChangeArrowheads="1"/>
          </p:cNvPicPr>
          <p:nvPr/>
        </p:nvPicPr>
        <p:blipFill>
          <a:blip r:embed="rId6"/>
          <a:srcRect/>
          <a:stretch>
            <a:fillRect/>
          </a:stretch>
        </p:blipFill>
        <p:spPr bwMode="auto">
          <a:xfrm>
            <a:off x="7162800" y="914400"/>
            <a:ext cx="1733550" cy="154247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u="sng" dirty="0" smtClean="0">
                <a:solidFill>
                  <a:schemeClr val="tx1"/>
                </a:solidFill>
                <a:latin typeface="Aharoni" pitchFamily="2" charset="-79"/>
                <a:cs typeface="Aharoni" pitchFamily="2" charset="-79"/>
              </a:rPr>
              <a:t>OUR FIELD OF OPERATIONS</a:t>
            </a:r>
            <a:endParaRPr lang="en-US" sz="4400" u="sng" dirty="0">
              <a:solidFill>
                <a:schemeClr val="tx1"/>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20000"/>
          </a:bodyPr>
          <a:lstStyle/>
          <a:p>
            <a:pPr algn="just"/>
            <a:r>
              <a:rPr lang="en-US" b="1" dirty="0" smtClean="0">
                <a:solidFill>
                  <a:srgbClr val="FFFF00"/>
                </a:solidFill>
              </a:rPr>
              <a:t>● FACILITY MANAGEMENT SERVICE ● HOUSE KEEPING SERVICE ● CLEANING SERVICE ● ROAD SWEEPING ● INDUSTRIAL HOUSEKEEPING ● SECURITY GUARD &amp; SURVILLIANCE  SERVICE ● OPERATION &amp; MAINTENANCE OF RIDE ON SWEEPING MACHINE,STP,WTP,DM PLANT ETC ● CONVEYOR BELT MAINTENANCE ● LADLE CLEANING SERVICE ●  HORTICULTURE   ( LANDSCAPING,    GARDEN BEAUTIFICATION &amp;  MAINTENANCE) ● PEST CONTROL SERVICE ● EVENT MANAGEMENT SERVICE ●BMS ● TABLE TOP PROTOTYPE MODEL CREATIONS OF PROJECTS ● COMPLETE HR SOLUTION ( HUMAN RESOURCE ) ● OTHER RELATED SERVICE ●</a:t>
            </a:r>
          </a:p>
          <a:p>
            <a:endParaRPr lang="en-US" dirty="0"/>
          </a:p>
        </p:txBody>
      </p:sp>
      <p:sp>
        <p:nvSpPr>
          <p:cNvPr id="6" name="Slide Number Placeholder 5"/>
          <p:cNvSpPr>
            <a:spLocks noGrp="1"/>
          </p:cNvSpPr>
          <p:nvPr>
            <p:ph type="sldNum" sz="quarter" idx="12"/>
          </p:nvPr>
        </p:nvSpPr>
        <p:spPr/>
        <p:txBody>
          <a:bodyPr/>
          <a:lstStyle/>
          <a:p>
            <a:fld id="{21F4281B-3E9A-4634-AA66-23A3DD65E72E}"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219200"/>
          </a:xfrm>
        </p:spPr>
        <p:txBody>
          <a:bodyPr/>
          <a:lstStyle/>
          <a:p>
            <a:pPr algn="ctr"/>
            <a:r>
              <a:rPr lang="en-US" sz="3600" dirty="0" smtClean="0">
                <a:latin typeface="Algerian" pitchFamily="82" charset="0"/>
              </a:rPr>
              <a:t>Garden Beautification &amp; </a:t>
            </a:r>
            <a:r>
              <a:rPr lang="en-US" sz="3600" u="sng" dirty="0" smtClean="0">
                <a:latin typeface="Algerian" pitchFamily="82" charset="0"/>
              </a:rPr>
              <a:t>Maintenance Service</a:t>
            </a:r>
            <a:endParaRPr lang="en-US" sz="3600" u="sng" dirty="0">
              <a:latin typeface="Algerian" pitchFamily="82" charset="0"/>
            </a:endParaRPr>
          </a:p>
        </p:txBody>
      </p:sp>
      <p:sp>
        <p:nvSpPr>
          <p:cNvPr id="3" name="Content Placeholder 2"/>
          <p:cNvSpPr>
            <a:spLocks noGrp="1"/>
          </p:cNvSpPr>
          <p:nvPr>
            <p:ph idx="1"/>
          </p:nvPr>
        </p:nvSpPr>
        <p:spPr>
          <a:xfrm>
            <a:off x="914400" y="1600200"/>
            <a:ext cx="7772400" cy="533400"/>
          </a:xfrm>
        </p:spPr>
        <p:txBody>
          <a:bodyPr/>
          <a:lstStyle/>
          <a:p>
            <a:pPr algn="ctr">
              <a:buNone/>
            </a:pPr>
            <a:r>
              <a:rPr lang="en-US" sz="2800" b="1" u="sng" dirty="0" smtClean="0"/>
              <a:t>-: HORTICULTURE SERVICE :-</a:t>
            </a:r>
            <a:endParaRPr lang="en-US" sz="2800" dirty="0" smtClean="0"/>
          </a:p>
          <a:p>
            <a:pPr>
              <a:buNone/>
            </a:pPr>
            <a:endParaRPr lang="en-US" dirty="0"/>
          </a:p>
        </p:txBody>
      </p:sp>
      <p:sp>
        <p:nvSpPr>
          <p:cNvPr id="25601" name="Rectangle 1"/>
          <p:cNvSpPr>
            <a:spLocks noChangeArrowheads="1"/>
          </p:cNvSpPr>
          <p:nvPr/>
        </p:nvSpPr>
        <p:spPr bwMode="auto">
          <a:xfrm>
            <a:off x="533400" y="3733800"/>
            <a:ext cx="8305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 undertake complete responsibilities of Landscaping , Manual &amp; 3D Design, Grass Carpeting, Plantation  of Ornamental Trees &amp; Flowers for Elevated , Non Elevated &amp; Roof Top Gardens.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Annual Maintenance &amp; Beautification of Garden (Interior , Exterior &amp; Rooftop ) is done by applying good quality fertilizers , insecticides , germicides, Hormones etc. and by our  Technically experienced Staff.</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 also undertake Ponds water treatment considering the usual habitants by application of Electro Mechanical Device and quality aqua treatment chemicals.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C:\Users\User\Pictures\buddha-garden-1843_t.jpg"/>
          <p:cNvPicPr/>
          <p:nvPr/>
        </p:nvPicPr>
        <p:blipFill>
          <a:blip r:embed="rId2"/>
          <a:srcRect/>
          <a:stretch>
            <a:fillRect/>
          </a:stretch>
        </p:blipFill>
        <p:spPr bwMode="auto">
          <a:xfrm>
            <a:off x="685800" y="2209800"/>
            <a:ext cx="1828800" cy="12192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21F4281B-3E9A-4634-AA66-23A3DD65E72E}" type="slidenum">
              <a:rPr lang="en-US" smtClean="0"/>
              <a:pPr/>
              <a:t>20</a:t>
            </a:fld>
            <a:endParaRPr lang="en-US" dirty="0"/>
          </a:p>
        </p:txBody>
      </p:sp>
      <p:pic>
        <p:nvPicPr>
          <p:cNvPr id="23553" name="Picture 1" descr="C:\Users\Biswajit\Desktop\Photo-17.05.16\Garden\WP_20150620_10_11_28_Pro.jpg"/>
          <p:cNvPicPr>
            <a:picLocks noChangeAspect="1" noChangeArrowheads="1"/>
          </p:cNvPicPr>
          <p:nvPr/>
        </p:nvPicPr>
        <p:blipFill>
          <a:blip r:embed="rId3" cstate="print"/>
          <a:srcRect/>
          <a:stretch>
            <a:fillRect/>
          </a:stretch>
        </p:blipFill>
        <p:spPr bwMode="auto">
          <a:xfrm>
            <a:off x="6553200" y="2209800"/>
            <a:ext cx="2133600" cy="1198504"/>
          </a:xfrm>
          <a:prstGeom prst="rect">
            <a:avLst/>
          </a:prstGeom>
          <a:noFill/>
        </p:spPr>
      </p:pic>
      <p:pic>
        <p:nvPicPr>
          <p:cNvPr id="23554" name="Picture 2" descr="C:\Users\Biswajit\Desktop\Photo-17.05.16\Garden\WP_20150620_10_36_52_Pro.jpg"/>
          <p:cNvPicPr>
            <a:picLocks noChangeAspect="1" noChangeArrowheads="1"/>
          </p:cNvPicPr>
          <p:nvPr/>
        </p:nvPicPr>
        <p:blipFill>
          <a:blip r:embed="rId4" cstate="print"/>
          <a:srcRect/>
          <a:stretch>
            <a:fillRect/>
          </a:stretch>
        </p:blipFill>
        <p:spPr bwMode="auto">
          <a:xfrm>
            <a:off x="2524648" y="2209800"/>
            <a:ext cx="2170444" cy="1219200"/>
          </a:xfrm>
          <a:prstGeom prst="rect">
            <a:avLst/>
          </a:prstGeom>
          <a:noFill/>
        </p:spPr>
      </p:pic>
      <p:pic>
        <p:nvPicPr>
          <p:cNvPr id="23555" name="Picture 3" descr="C:\Users\Biswajit\Desktop\Photo-17.05.16\Garden\WP_20150719_11_15_51_Pro.jpg"/>
          <p:cNvPicPr>
            <a:picLocks noChangeAspect="1" noChangeArrowheads="1"/>
          </p:cNvPicPr>
          <p:nvPr/>
        </p:nvPicPr>
        <p:blipFill>
          <a:blip r:embed="rId5" cstate="print"/>
          <a:srcRect/>
          <a:stretch>
            <a:fillRect/>
          </a:stretch>
        </p:blipFill>
        <p:spPr bwMode="auto">
          <a:xfrm>
            <a:off x="4605494" y="2209800"/>
            <a:ext cx="1994598" cy="1219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pPr algn="ctr"/>
            <a:r>
              <a:rPr lang="en-US" dirty="0" smtClean="0"/>
              <a:t>Reputed Turnkey Contractors </a:t>
            </a:r>
            <a:r>
              <a:rPr lang="en-US" u="sng" dirty="0" smtClean="0"/>
              <a:t>OF The Following</a:t>
            </a:r>
            <a:endParaRPr lang="en-US" u="sng" dirty="0"/>
          </a:p>
        </p:txBody>
      </p:sp>
      <p:sp>
        <p:nvSpPr>
          <p:cNvPr id="3" name="Content Placeholder 2"/>
          <p:cNvSpPr>
            <a:spLocks noGrp="1"/>
          </p:cNvSpPr>
          <p:nvPr>
            <p:ph idx="1"/>
          </p:nvPr>
        </p:nvSpPr>
        <p:spPr>
          <a:xfrm>
            <a:off x="914400" y="1783560"/>
            <a:ext cx="7772400" cy="4845840"/>
          </a:xfrm>
        </p:spPr>
        <p:txBody>
          <a:bodyPr>
            <a:normAutofit fontScale="92500" lnSpcReduction="10000"/>
          </a:bodyPr>
          <a:lstStyle/>
          <a:p>
            <a:pPr marL="0" indent="0">
              <a:lnSpc>
                <a:spcPct val="70000"/>
              </a:lnSpc>
              <a:buFont typeface="Wingdings" pitchFamily="2" charset="2"/>
              <a:buChar char="Ø"/>
              <a:defRPr/>
            </a:pPr>
            <a:endParaRPr lang="en-US" sz="3200" dirty="0" smtClean="0">
              <a:solidFill>
                <a:srgbClr val="FFFFFF"/>
              </a:solidFill>
            </a:endParaRPr>
          </a:p>
          <a:p>
            <a:pPr marL="0" indent="0">
              <a:lnSpc>
                <a:spcPct val="70000"/>
              </a:lnSpc>
              <a:buFont typeface="Wingdings" pitchFamily="2" charset="2"/>
              <a:buChar char="Ø"/>
              <a:defRPr/>
            </a:pPr>
            <a:endParaRPr lang="en-US" sz="3200" dirty="0" smtClean="0">
              <a:solidFill>
                <a:srgbClr val="FFFFFF"/>
              </a:solidFill>
            </a:endParaRPr>
          </a:p>
          <a:p>
            <a:pPr marL="0" indent="0">
              <a:lnSpc>
                <a:spcPct val="70000"/>
              </a:lnSpc>
              <a:buFont typeface="Wingdings" pitchFamily="2" charset="2"/>
              <a:buChar char="Ø"/>
              <a:defRPr/>
            </a:pPr>
            <a:endParaRPr lang="en-US" sz="3200" dirty="0" smtClean="0">
              <a:solidFill>
                <a:srgbClr val="FFFFFF"/>
              </a:solidFill>
            </a:endParaRPr>
          </a:p>
          <a:p>
            <a:pPr marL="0" indent="0">
              <a:lnSpc>
                <a:spcPct val="70000"/>
              </a:lnSpc>
              <a:buFont typeface="Wingdings" pitchFamily="2" charset="2"/>
              <a:buChar char="Ø"/>
              <a:defRPr/>
            </a:pPr>
            <a:endParaRPr lang="en-US" sz="3200" dirty="0" smtClean="0">
              <a:solidFill>
                <a:srgbClr val="FFFFFF"/>
              </a:solidFill>
            </a:endParaRPr>
          </a:p>
          <a:p>
            <a:pPr marL="0" indent="0">
              <a:lnSpc>
                <a:spcPct val="70000"/>
              </a:lnSpc>
              <a:buFont typeface="Wingdings" pitchFamily="2" charset="2"/>
              <a:buChar char="Ø"/>
              <a:defRPr/>
            </a:pPr>
            <a:endParaRPr lang="en-US" sz="3200" dirty="0" smtClean="0">
              <a:solidFill>
                <a:srgbClr val="FFFFFF"/>
              </a:solidFill>
            </a:endParaRPr>
          </a:p>
          <a:p>
            <a:pPr marL="0" indent="0">
              <a:lnSpc>
                <a:spcPct val="70000"/>
              </a:lnSpc>
              <a:buFont typeface="Wingdings" pitchFamily="2" charset="2"/>
              <a:buChar char="Ø"/>
              <a:defRPr/>
            </a:pPr>
            <a:r>
              <a:rPr lang="en-US" sz="3200" dirty="0" smtClean="0">
                <a:solidFill>
                  <a:srgbClr val="FFFFFF"/>
                </a:solidFill>
              </a:rPr>
              <a:t>Project Execution - EPC format</a:t>
            </a:r>
          </a:p>
          <a:p>
            <a:pPr marL="0" indent="0">
              <a:lnSpc>
                <a:spcPct val="170000"/>
              </a:lnSpc>
              <a:buFont typeface="Wingdings" pitchFamily="2" charset="2"/>
              <a:buChar char="Ø"/>
              <a:defRPr/>
            </a:pPr>
            <a:r>
              <a:rPr lang="en-US" sz="3200" dirty="0" smtClean="0">
                <a:solidFill>
                  <a:srgbClr val="FFFFFF"/>
                </a:solidFill>
              </a:rPr>
              <a:t>Operations &amp; Maintenance</a:t>
            </a:r>
          </a:p>
          <a:p>
            <a:pPr marL="0" indent="0">
              <a:lnSpc>
                <a:spcPct val="170000"/>
              </a:lnSpc>
              <a:buFont typeface="Wingdings" pitchFamily="2" charset="2"/>
              <a:buChar char="Ø"/>
              <a:defRPr/>
            </a:pPr>
            <a:r>
              <a:rPr lang="en-US" sz="3200" dirty="0" smtClean="0">
                <a:solidFill>
                  <a:srgbClr val="FFFFFF"/>
                </a:solidFill>
              </a:rPr>
              <a:t>Material Handling</a:t>
            </a:r>
          </a:p>
          <a:p>
            <a:pPr marL="0" indent="0">
              <a:lnSpc>
                <a:spcPct val="170000"/>
              </a:lnSpc>
              <a:buFont typeface="Wingdings" pitchFamily="2" charset="2"/>
              <a:buChar char="Ø"/>
              <a:defRPr/>
            </a:pPr>
            <a:r>
              <a:rPr lang="en-US" sz="3200" dirty="0" smtClean="0">
                <a:solidFill>
                  <a:srgbClr val="FFFFFF"/>
                </a:solidFill>
              </a:rPr>
              <a:t>Other Industrial Services</a:t>
            </a:r>
          </a:p>
          <a:p>
            <a:endParaRPr lang="en-US" dirty="0"/>
          </a:p>
        </p:txBody>
      </p:sp>
      <p:grpSp>
        <p:nvGrpSpPr>
          <p:cNvPr id="4" name="Group 8"/>
          <p:cNvGrpSpPr>
            <a:grpSpLocks/>
          </p:cNvGrpSpPr>
          <p:nvPr/>
        </p:nvGrpSpPr>
        <p:grpSpPr bwMode="auto">
          <a:xfrm>
            <a:off x="1447800" y="1828800"/>
            <a:ext cx="6781800" cy="1447800"/>
            <a:chOff x="1371600" y="1752600"/>
            <a:chExt cx="6781800" cy="1447800"/>
          </a:xfrm>
        </p:grpSpPr>
        <p:pic>
          <p:nvPicPr>
            <p:cNvPr id="5" name="Picture 5"/>
            <p:cNvPicPr>
              <a:picLocks noChangeAspect="1" noChangeArrowheads="1"/>
            </p:cNvPicPr>
            <p:nvPr/>
          </p:nvPicPr>
          <p:blipFill>
            <a:blip r:embed="rId2"/>
            <a:srcRect/>
            <a:stretch>
              <a:fillRect/>
            </a:stretch>
          </p:blipFill>
          <p:spPr bwMode="auto">
            <a:xfrm>
              <a:off x="1371600" y="1752600"/>
              <a:ext cx="2438400" cy="1447800"/>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3810000" y="1752600"/>
              <a:ext cx="2438400" cy="1447800"/>
            </a:xfrm>
            <a:prstGeom prst="rect">
              <a:avLst/>
            </a:prstGeom>
            <a:noFill/>
            <a:ln w="9525">
              <a:noFill/>
              <a:miter lim="800000"/>
              <a:headEnd/>
              <a:tailEnd/>
            </a:ln>
          </p:spPr>
        </p:pic>
        <p:pic>
          <p:nvPicPr>
            <p:cNvPr id="7" name="Picture 7"/>
            <p:cNvPicPr>
              <a:picLocks noChangeAspect="1" noChangeArrowheads="1"/>
            </p:cNvPicPr>
            <p:nvPr/>
          </p:nvPicPr>
          <p:blipFill>
            <a:blip r:embed="rId4"/>
            <a:srcRect/>
            <a:stretch>
              <a:fillRect/>
            </a:stretch>
          </p:blipFill>
          <p:spPr bwMode="auto">
            <a:xfrm>
              <a:off x="6248400" y="1752600"/>
              <a:ext cx="1905000" cy="1447800"/>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21F4281B-3E9A-4634-AA66-23A3DD65E72E}"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u="sng" dirty="0" smtClean="0">
                <a:latin typeface="Copperplate Gothic Bold" pitchFamily="34" charset="0"/>
              </a:rPr>
              <a:t>Core Values</a:t>
            </a:r>
            <a:endParaRPr lang="en-US" sz="4800" u="sng" dirty="0">
              <a:latin typeface="Copperplate Gothic Bold" pitchFamily="34" charset="0"/>
            </a:endParaRPr>
          </a:p>
        </p:txBody>
      </p:sp>
      <p:sp>
        <p:nvSpPr>
          <p:cNvPr id="3" name="Content Placeholder 2"/>
          <p:cNvSpPr>
            <a:spLocks noGrp="1"/>
          </p:cNvSpPr>
          <p:nvPr>
            <p:ph idx="1"/>
          </p:nvPr>
        </p:nvSpPr>
        <p:spPr/>
        <p:txBody>
          <a:bodyPr/>
          <a:lstStyle/>
          <a:p>
            <a:pPr>
              <a:spcBef>
                <a:spcPct val="20000"/>
              </a:spcBef>
              <a:buNone/>
              <a:defRPr/>
            </a:pPr>
            <a:r>
              <a:rPr lang="en-US" sz="3200" u="sng" dirty="0" smtClean="0">
                <a:solidFill>
                  <a:srgbClr val="FFFFFF"/>
                </a:solidFill>
                <a:effectLst>
                  <a:outerShdw blurRad="38100" dist="38100" dir="2700000" algn="tl">
                    <a:srgbClr val="000000"/>
                  </a:outerShdw>
                </a:effectLst>
                <a:latin typeface="Garamond" pitchFamily="18" charset="0"/>
              </a:rPr>
              <a:t>Vision</a:t>
            </a:r>
          </a:p>
          <a:p>
            <a:pPr>
              <a:spcBef>
                <a:spcPct val="20000"/>
              </a:spcBef>
              <a:buNone/>
              <a:defRPr/>
            </a:pPr>
            <a:r>
              <a:rPr lang="en-US" sz="2800" dirty="0" smtClean="0">
                <a:effectLst>
                  <a:outerShdw blurRad="38100" dist="38100" dir="2700000" algn="tl">
                    <a:srgbClr val="000000"/>
                  </a:outerShdw>
                </a:effectLst>
                <a:latin typeface="Garamond" pitchFamily="18" charset="0"/>
              </a:rPr>
              <a:t>    To be the Leader in Turnkey Projects Execution and Industrial O&amp;M Services in the Country.</a:t>
            </a:r>
          </a:p>
          <a:p>
            <a:pPr>
              <a:spcBef>
                <a:spcPct val="20000"/>
              </a:spcBef>
              <a:buNone/>
              <a:defRPr/>
            </a:pPr>
            <a:endParaRPr lang="en-US" sz="2800" dirty="0" smtClean="0">
              <a:effectLst>
                <a:outerShdw blurRad="38100" dist="38100" dir="2700000" algn="tl">
                  <a:srgbClr val="000000"/>
                </a:outerShdw>
              </a:effectLst>
              <a:latin typeface="Garamond" pitchFamily="18" charset="0"/>
            </a:endParaRPr>
          </a:p>
          <a:p>
            <a:pPr>
              <a:spcBef>
                <a:spcPct val="20000"/>
              </a:spcBef>
              <a:buNone/>
              <a:defRPr/>
            </a:pPr>
            <a:r>
              <a:rPr lang="en-US" sz="3200" u="sng" dirty="0" smtClean="0">
                <a:solidFill>
                  <a:srgbClr val="FFFFFF"/>
                </a:solidFill>
                <a:effectLst>
                  <a:outerShdw blurRad="38100" dist="38100" dir="2700000" algn="tl">
                    <a:srgbClr val="000000"/>
                  </a:outerShdw>
                </a:effectLst>
                <a:latin typeface="Garamond" pitchFamily="18" charset="0"/>
              </a:rPr>
              <a:t>Mission</a:t>
            </a:r>
          </a:p>
          <a:p>
            <a:pPr>
              <a:spcBef>
                <a:spcPct val="20000"/>
              </a:spcBef>
              <a:buNone/>
              <a:defRPr/>
            </a:pPr>
            <a:r>
              <a:rPr lang="en-US" sz="2800" dirty="0" smtClean="0">
                <a:effectLst>
                  <a:outerShdw blurRad="38100" dist="38100" dir="2700000" algn="tl">
                    <a:srgbClr val="000000"/>
                  </a:outerShdw>
                </a:effectLst>
                <a:latin typeface="Garamond" pitchFamily="18" charset="0"/>
              </a:rPr>
              <a:t>    To deliver the highest levels of satisfaction to our Clients in terms of Quality, Safety, Reliability and Cost Effectiveness of Projects and Services</a:t>
            </a:r>
            <a:endParaRPr lang="en-US" sz="2800" dirty="0" smtClean="0">
              <a:solidFill>
                <a:srgbClr val="FFFFFF"/>
              </a:solidFill>
              <a:effectLst>
                <a:outerShdw blurRad="38100" dist="38100" dir="2700000" algn="tl">
                  <a:srgbClr val="000000"/>
                </a:outerShdw>
              </a:effectLst>
              <a:latin typeface="Garamond" pitchFamily="18" charset="0"/>
            </a:endParaRPr>
          </a:p>
          <a:p>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371600"/>
          </a:xfrm>
        </p:spPr>
        <p:txBody>
          <a:bodyPr/>
          <a:lstStyle/>
          <a:p>
            <a:pPr algn="ctr"/>
            <a:r>
              <a:rPr lang="en-US" dirty="0" smtClean="0"/>
              <a:t>Area of Work</a:t>
            </a:r>
            <a:br>
              <a:rPr lang="en-US" dirty="0" smtClean="0"/>
            </a:br>
            <a:r>
              <a:rPr lang="en-US" sz="2800" u="sng" dirty="0" smtClean="0"/>
              <a:t>( Operation &amp; Maintenance )</a:t>
            </a:r>
            <a:endParaRPr lang="en-US" sz="2800" u="sng" dirty="0"/>
          </a:p>
        </p:txBody>
      </p:sp>
      <p:sp>
        <p:nvSpPr>
          <p:cNvPr id="3" name="Content Placeholder 2"/>
          <p:cNvSpPr>
            <a:spLocks noGrp="1"/>
          </p:cNvSpPr>
          <p:nvPr>
            <p:ph idx="1"/>
          </p:nvPr>
        </p:nvSpPr>
        <p:spPr/>
        <p:txBody>
          <a:bodyPr/>
          <a:lstStyle/>
          <a:p>
            <a:pPr>
              <a:lnSpc>
                <a:spcPct val="110000"/>
              </a:lnSpc>
              <a:buFont typeface="Wingdings" pitchFamily="2" charset="2"/>
              <a:buChar char="Ø"/>
              <a:defRPr/>
            </a:pPr>
            <a:r>
              <a:rPr lang="en-US" dirty="0" smtClean="0">
                <a:solidFill>
                  <a:srgbClr val="FFFFFF"/>
                </a:solidFill>
              </a:rPr>
              <a:t>Industrial Structures</a:t>
            </a:r>
          </a:p>
          <a:p>
            <a:pPr>
              <a:lnSpc>
                <a:spcPct val="110000"/>
              </a:lnSpc>
              <a:buFont typeface="Wingdings" pitchFamily="2" charset="2"/>
              <a:buChar char="Ø"/>
              <a:defRPr/>
            </a:pPr>
            <a:r>
              <a:rPr lang="en-US" dirty="0" smtClean="0">
                <a:solidFill>
                  <a:srgbClr val="FFFFFF"/>
                </a:solidFill>
              </a:rPr>
              <a:t>Erection &amp; Commissioning</a:t>
            </a:r>
          </a:p>
          <a:p>
            <a:pPr>
              <a:lnSpc>
                <a:spcPct val="110000"/>
              </a:lnSpc>
              <a:buFont typeface="Wingdings" pitchFamily="2" charset="2"/>
              <a:buChar char="Ø"/>
              <a:defRPr/>
            </a:pPr>
            <a:r>
              <a:rPr lang="en-US" dirty="0" smtClean="0">
                <a:solidFill>
                  <a:srgbClr val="FFFFFF"/>
                </a:solidFill>
              </a:rPr>
              <a:t>Piping &amp; Fabrication</a:t>
            </a:r>
          </a:p>
          <a:p>
            <a:pPr>
              <a:lnSpc>
                <a:spcPct val="110000"/>
              </a:lnSpc>
              <a:buFont typeface="Wingdings" pitchFamily="2" charset="2"/>
              <a:buChar char="Ø"/>
              <a:defRPr/>
            </a:pPr>
            <a:r>
              <a:rPr lang="en-US" dirty="0" smtClean="0">
                <a:solidFill>
                  <a:srgbClr val="FFFFFF"/>
                </a:solidFill>
              </a:rPr>
              <a:t>Installation of Machinery &amp; Equipments</a:t>
            </a:r>
          </a:p>
          <a:p>
            <a:pPr>
              <a:lnSpc>
                <a:spcPct val="110000"/>
              </a:lnSpc>
              <a:buFont typeface="Wingdings" pitchFamily="2" charset="2"/>
              <a:buChar char="Ø"/>
              <a:defRPr/>
            </a:pPr>
            <a:r>
              <a:rPr lang="en-US" dirty="0" smtClean="0">
                <a:solidFill>
                  <a:srgbClr val="FFFFFF"/>
                </a:solidFill>
              </a:rPr>
              <a:t>Mechanical &amp; Electrical Works</a:t>
            </a:r>
          </a:p>
          <a:p>
            <a:pPr>
              <a:lnSpc>
                <a:spcPct val="110000"/>
              </a:lnSpc>
              <a:buFont typeface="Wingdings" pitchFamily="2" charset="2"/>
              <a:buChar char="Ø"/>
              <a:defRPr/>
            </a:pPr>
            <a:r>
              <a:rPr lang="en-US" dirty="0" smtClean="0">
                <a:solidFill>
                  <a:srgbClr val="FFFFFF"/>
                </a:solidFill>
              </a:rPr>
              <a:t>Complete Plant Dismantling/Installation</a:t>
            </a:r>
          </a:p>
          <a:p>
            <a:pPr>
              <a:lnSpc>
                <a:spcPct val="110000"/>
              </a:lnSpc>
              <a:buFont typeface="Wingdings" pitchFamily="2" charset="2"/>
              <a:buChar char="Ø"/>
              <a:defRPr/>
            </a:pPr>
            <a:r>
              <a:rPr lang="en-US" dirty="0" smtClean="0">
                <a:solidFill>
                  <a:srgbClr val="FFFFFF"/>
                </a:solidFill>
              </a:rPr>
              <a:t>O&amp;M, AMC’s of all the above work done</a:t>
            </a:r>
          </a:p>
          <a:p>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pPr algn="ctr"/>
            <a:r>
              <a:rPr lang="en-US" u="sng" dirty="0" smtClean="0">
                <a:solidFill>
                  <a:schemeClr val="accent3">
                    <a:lumMod val="40000"/>
                    <a:lumOff val="60000"/>
                  </a:schemeClr>
                </a:solidFill>
                <a:latin typeface="Algerian" pitchFamily="82" charset="0"/>
              </a:rPr>
              <a:t>-:EVENT MANAGEMENT:-</a:t>
            </a:r>
            <a:br>
              <a:rPr lang="en-US" u="sng" dirty="0" smtClean="0">
                <a:solidFill>
                  <a:schemeClr val="accent3">
                    <a:lumMod val="40000"/>
                    <a:lumOff val="60000"/>
                  </a:schemeClr>
                </a:solidFill>
                <a:latin typeface="Algerian" pitchFamily="82" charset="0"/>
              </a:rPr>
            </a:br>
            <a:r>
              <a:rPr lang="en-US" sz="2800" u="sng" dirty="0" smtClean="0">
                <a:solidFill>
                  <a:schemeClr val="accent3">
                    <a:lumMod val="40000"/>
                    <a:lumOff val="60000"/>
                  </a:schemeClr>
                </a:solidFill>
                <a:latin typeface="Algerian" pitchFamily="82" charset="0"/>
              </a:rPr>
              <a:t>Wedding Planer / </a:t>
            </a:r>
            <a:r>
              <a:rPr lang="en-US" sz="2800" u="sng" dirty="0" err="1" smtClean="0">
                <a:solidFill>
                  <a:schemeClr val="accent3">
                    <a:lumMod val="40000"/>
                    <a:lumOff val="60000"/>
                  </a:schemeClr>
                </a:solidFill>
                <a:latin typeface="Algerian" pitchFamily="82" charset="0"/>
              </a:rPr>
              <a:t>Organiser</a:t>
            </a:r>
            <a:r>
              <a:rPr lang="en-US" dirty="0" smtClean="0">
                <a:solidFill>
                  <a:schemeClr val="accent3">
                    <a:lumMod val="40000"/>
                    <a:lumOff val="60000"/>
                  </a:schemeClr>
                </a:solidFill>
              </a:rPr>
              <a:t> </a:t>
            </a:r>
            <a:endParaRPr lang="en-US" dirty="0">
              <a:solidFill>
                <a:schemeClr val="accent3">
                  <a:lumMod val="40000"/>
                  <a:lumOff val="60000"/>
                </a:schemeClr>
              </a:solidFill>
            </a:endParaRPr>
          </a:p>
        </p:txBody>
      </p:sp>
      <p:pic>
        <p:nvPicPr>
          <p:cNvPr id="4" name="Content Placeholder 3" descr="C:\Users\User\Desktop\Event Mgmt\Ayesas Wedding\Sam 7.jpg"/>
          <p:cNvPicPr>
            <a:picLocks noGrp="1"/>
          </p:cNvPicPr>
          <p:nvPr>
            <p:ph idx="1"/>
          </p:nvPr>
        </p:nvPicPr>
        <p:blipFill>
          <a:blip r:embed="rId2" cstate="print"/>
          <a:srcRect/>
          <a:stretch>
            <a:fillRect/>
          </a:stretch>
        </p:blipFill>
        <p:spPr bwMode="auto">
          <a:xfrm>
            <a:off x="2057400" y="1752600"/>
            <a:ext cx="1388225" cy="928255"/>
          </a:xfrm>
          <a:prstGeom prst="rect">
            <a:avLst/>
          </a:prstGeom>
          <a:noFill/>
          <a:ln w="9525">
            <a:noFill/>
            <a:miter lim="800000"/>
            <a:headEnd/>
            <a:tailEnd/>
          </a:ln>
        </p:spPr>
      </p:pic>
      <p:pic>
        <p:nvPicPr>
          <p:cNvPr id="5" name="Picture 4" descr="C:\Users\User\Desktop\Event Mgmt\Car Decoration\4.jpg"/>
          <p:cNvPicPr/>
          <p:nvPr/>
        </p:nvPicPr>
        <p:blipFill>
          <a:blip r:embed="rId3" cstate="print"/>
          <a:srcRect/>
          <a:stretch>
            <a:fillRect/>
          </a:stretch>
        </p:blipFill>
        <p:spPr bwMode="auto">
          <a:xfrm>
            <a:off x="762000" y="1752600"/>
            <a:ext cx="1235075" cy="930887"/>
          </a:xfrm>
          <a:prstGeom prst="rect">
            <a:avLst/>
          </a:prstGeom>
          <a:noFill/>
          <a:ln w="9525">
            <a:noFill/>
            <a:miter lim="800000"/>
            <a:headEnd/>
            <a:tailEnd/>
          </a:ln>
        </p:spPr>
      </p:pic>
      <p:pic>
        <p:nvPicPr>
          <p:cNvPr id="6" name="Picture 5" descr="C:\Users\User\Desktop\Event Mgmt\Car Decoration\c3.jpg"/>
          <p:cNvPicPr/>
          <p:nvPr/>
        </p:nvPicPr>
        <p:blipFill>
          <a:blip r:embed="rId4" cstate="print"/>
          <a:srcRect/>
          <a:stretch>
            <a:fillRect/>
          </a:stretch>
        </p:blipFill>
        <p:spPr bwMode="auto">
          <a:xfrm>
            <a:off x="3581400" y="1752600"/>
            <a:ext cx="1095375" cy="914401"/>
          </a:xfrm>
          <a:prstGeom prst="rect">
            <a:avLst/>
          </a:prstGeom>
          <a:noFill/>
          <a:ln w="9525">
            <a:noFill/>
            <a:miter lim="800000"/>
            <a:headEnd/>
            <a:tailEnd/>
          </a:ln>
        </p:spPr>
      </p:pic>
      <p:pic>
        <p:nvPicPr>
          <p:cNvPr id="7" name="Picture 6" descr="C:\Users\User\Desktop\Event Mgmt\Flower Decoration\Sitting Armts.jpg"/>
          <p:cNvPicPr/>
          <p:nvPr/>
        </p:nvPicPr>
        <p:blipFill>
          <a:blip r:embed="rId5" cstate="print"/>
          <a:srcRect/>
          <a:stretch>
            <a:fillRect/>
          </a:stretch>
        </p:blipFill>
        <p:spPr bwMode="auto">
          <a:xfrm>
            <a:off x="4876800" y="1752600"/>
            <a:ext cx="809625" cy="914400"/>
          </a:xfrm>
          <a:prstGeom prst="rect">
            <a:avLst/>
          </a:prstGeom>
          <a:noFill/>
          <a:ln w="9525">
            <a:noFill/>
            <a:miter lim="800000"/>
            <a:headEnd/>
            <a:tailEnd/>
          </a:ln>
        </p:spPr>
      </p:pic>
      <p:pic>
        <p:nvPicPr>
          <p:cNvPr id="8" name="Picture 7" descr="C:\Users\User\Desktop\Event Mgmt\Gates\41.JPG"/>
          <p:cNvPicPr/>
          <p:nvPr/>
        </p:nvPicPr>
        <p:blipFill>
          <a:blip r:embed="rId6" cstate="print"/>
          <a:srcRect/>
          <a:stretch>
            <a:fillRect/>
          </a:stretch>
        </p:blipFill>
        <p:spPr bwMode="auto">
          <a:xfrm>
            <a:off x="5715000" y="1676400"/>
            <a:ext cx="1447800" cy="933450"/>
          </a:xfrm>
          <a:prstGeom prst="rect">
            <a:avLst/>
          </a:prstGeom>
          <a:noFill/>
          <a:ln w="9525">
            <a:noFill/>
            <a:miter lim="800000"/>
            <a:headEnd/>
            <a:tailEnd/>
          </a:ln>
        </p:spPr>
      </p:pic>
      <p:pic>
        <p:nvPicPr>
          <p:cNvPr id="9" name="Picture 8" descr="C:\Users\User\Desktop\Event Mgmt\Palkee - Mbiz\DSCN9632.jpg"/>
          <p:cNvPicPr/>
          <p:nvPr/>
        </p:nvPicPr>
        <p:blipFill>
          <a:blip r:embed="rId7"/>
          <a:srcRect/>
          <a:stretch>
            <a:fillRect/>
          </a:stretch>
        </p:blipFill>
        <p:spPr bwMode="auto">
          <a:xfrm>
            <a:off x="7391400" y="1600200"/>
            <a:ext cx="1114425" cy="990600"/>
          </a:xfrm>
          <a:prstGeom prst="rect">
            <a:avLst/>
          </a:prstGeom>
          <a:noFill/>
          <a:ln w="9525">
            <a:noFill/>
            <a:miter lim="800000"/>
            <a:headEnd/>
            <a:tailEnd/>
          </a:ln>
        </p:spPr>
      </p:pic>
      <p:sp>
        <p:nvSpPr>
          <p:cNvPr id="39937" name="Rectangle 1"/>
          <p:cNvSpPr>
            <a:spLocks noChangeArrowheads="1"/>
          </p:cNvSpPr>
          <p:nvPr/>
        </p:nvSpPr>
        <p:spPr bwMode="auto">
          <a:xfrm>
            <a:off x="685800" y="2209800"/>
            <a:ext cx="8001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smtClean="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  undertake turn-key contract with full responsibility to organize all types of events (Planning to Execution ) like Hindu Marriage, Seminars, Party &amp; Other functions. The total function includes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to Z  arrangement and implementation of Hindu marriage formalities, arrangement of Luxury   Cars, Palanquin ,Decoration of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pandel</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dias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&amp; wedding bed with or without flower , all decorator items , Photography ( Still &amp; Video ), Lighting, Generator, Music System , Caterer , Live Concert ,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Sahanai</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Band Party , Horse pulled Carts ,  DJ and many more as customers desires. </a:t>
            </a:r>
          </a:p>
          <a:p>
            <a:pPr algn="just" eaLnBrk="0" fontAlgn="base" hangingPunct="0">
              <a:spcBef>
                <a:spcPct val="0"/>
              </a:spcBef>
              <a:spcAft>
                <a:spcPct val="0"/>
              </a:spcAft>
            </a:pPr>
            <a:r>
              <a:rPr lang="en-US" sz="2000" b="1" dirty="0"/>
              <a:t>We always take care to offer our best services, best quality of material  and hospitality to our valued customers to ensure their satisfaction without anxiety</a:t>
            </a:r>
            <a:r>
              <a:rPr lang="en-US" sz="2000" b="1" dirty="0" smtClean="0"/>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21F4281B-3E9A-4634-AA66-23A3DD65E72E}"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pPr algn="ctr"/>
            <a:r>
              <a:rPr lang="en-US" u="sng" dirty="0" smtClean="0">
                <a:latin typeface="Bernard MT Condensed" pitchFamily="18" charset="0"/>
              </a:rPr>
              <a:t>COMPLETE </a:t>
            </a:r>
            <a:r>
              <a:rPr lang="en-US" u="sng" dirty="0" smtClean="0">
                <a:latin typeface="Bernard MT Condensed" pitchFamily="18" charset="0"/>
              </a:rPr>
              <a:t>   HR    SOLUTION</a:t>
            </a:r>
            <a:endParaRPr lang="en-US" u="sng" dirty="0">
              <a:latin typeface="Bernard MT Condensed" pitchFamily="18" charset="0"/>
            </a:endParaRPr>
          </a:p>
        </p:txBody>
      </p:sp>
      <p:sp>
        <p:nvSpPr>
          <p:cNvPr id="3" name="Content Placeholder 2"/>
          <p:cNvSpPr>
            <a:spLocks noGrp="1"/>
          </p:cNvSpPr>
          <p:nvPr>
            <p:ph idx="1"/>
          </p:nvPr>
        </p:nvSpPr>
        <p:spPr>
          <a:xfrm>
            <a:off x="914400" y="990600"/>
            <a:ext cx="7772400" cy="5364960"/>
          </a:xfrm>
        </p:spPr>
        <p:txBody>
          <a:bodyPr>
            <a:normAutofit fontScale="25000" lnSpcReduction="20000"/>
          </a:bodyPr>
          <a:lstStyle/>
          <a:p>
            <a:pPr algn="ctr">
              <a:buNone/>
            </a:pPr>
            <a:r>
              <a:rPr lang="en-US" sz="11200" b="1" dirty="0" smtClean="0"/>
              <a:t>-: Human </a:t>
            </a:r>
            <a:r>
              <a:rPr lang="en-US" sz="11200" b="1" dirty="0" smtClean="0"/>
              <a:t>Resource / Manpower Supply </a:t>
            </a:r>
            <a:r>
              <a:rPr lang="en-US" sz="11200" b="1" dirty="0" smtClean="0"/>
              <a:t>:-</a:t>
            </a:r>
          </a:p>
          <a:p>
            <a:pPr>
              <a:buNone/>
            </a:pPr>
            <a:r>
              <a:rPr lang="en-US" sz="8000" b="1" dirty="0" smtClean="0"/>
              <a:t>OUR PLACEMENT DIVISION HAS ABILITY ARRANGE DIFFERENT </a:t>
            </a:r>
          </a:p>
          <a:p>
            <a:pPr>
              <a:buNone/>
            </a:pPr>
            <a:r>
              <a:rPr lang="en-US" sz="8000" b="1" dirty="0" smtClean="0"/>
              <a:t>TYPES OF CANDIDATES ACCORDING TO THE REQUIREMENT OF</a:t>
            </a:r>
          </a:p>
          <a:p>
            <a:pPr>
              <a:buNone/>
            </a:pPr>
            <a:r>
              <a:rPr lang="en-US" sz="8000" b="1" dirty="0" smtClean="0"/>
              <a:t> OUR VALUED CUSTOMERS. A LARGE NUMBER OF  CANDIDATES</a:t>
            </a:r>
          </a:p>
          <a:p>
            <a:pPr>
              <a:buNone/>
            </a:pPr>
            <a:r>
              <a:rPr lang="en-US" sz="8000" b="1" dirty="0" smtClean="0"/>
              <a:t> HAD ALREADY BEEN PLACED BY US IN DIFFERENT SMALL,</a:t>
            </a:r>
          </a:p>
          <a:p>
            <a:pPr>
              <a:buNone/>
            </a:pPr>
            <a:r>
              <a:rPr lang="en-US" sz="8000" b="1" dirty="0" smtClean="0"/>
              <a:t> MEDIUM &amp; LARGE SCALE COMPANIES. WE CAN ARRANGE THE</a:t>
            </a:r>
          </a:p>
          <a:p>
            <a:pPr>
              <a:buNone/>
            </a:pPr>
            <a:r>
              <a:rPr lang="en-US" sz="8000" b="1" dirty="0" smtClean="0"/>
              <a:t> FOLLOWING CANDIDATES,</a:t>
            </a:r>
            <a:endParaRPr lang="en-US" sz="8000" dirty="0" smtClean="0"/>
          </a:p>
          <a:p>
            <a:pPr lvl="0"/>
            <a:r>
              <a:rPr lang="en-US" sz="8000" b="1" dirty="0" smtClean="0"/>
              <a:t>TECHNICAL &amp; NON TECHNICAL CANDIDATES.</a:t>
            </a:r>
            <a:endParaRPr lang="en-US" sz="8000" dirty="0" smtClean="0"/>
          </a:p>
          <a:p>
            <a:pPr lvl="0"/>
            <a:r>
              <a:rPr lang="en-US" sz="8000" b="1" dirty="0" smtClean="0"/>
              <a:t>GRADUATE &amp; DIPLOMA ENGINEERS( MECHANICAL, ELECTRICAL,CIVIL, ELECTRONICS, B.TECH ETC.).</a:t>
            </a:r>
            <a:endParaRPr lang="en-US" sz="8000" dirty="0" smtClean="0"/>
          </a:p>
          <a:p>
            <a:pPr lvl="0"/>
            <a:r>
              <a:rPr lang="en-US" sz="8000" b="1" dirty="0" smtClean="0"/>
              <a:t>MBA IN DIFFERENT STREAMS.</a:t>
            </a:r>
            <a:endParaRPr lang="en-US" sz="8000" dirty="0" smtClean="0"/>
          </a:p>
          <a:p>
            <a:pPr lvl="0"/>
            <a:r>
              <a:rPr lang="en-US" sz="8000" b="1" dirty="0" smtClean="0"/>
              <a:t>INHOUSE AND SITE SUPERVISORS.</a:t>
            </a:r>
            <a:endParaRPr lang="en-US" sz="8000" dirty="0" smtClean="0"/>
          </a:p>
          <a:p>
            <a:pPr lvl="0"/>
            <a:r>
              <a:rPr lang="en-US" sz="8000" b="1" dirty="0" smtClean="0"/>
              <a:t>PROFESSIONALS OF DIFFERENT STREAM.</a:t>
            </a:r>
            <a:endParaRPr lang="en-US" sz="8000" dirty="0" smtClean="0"/>
          </a:p>
          <a:p>
            <a:pPr algn="ctr">
              <a:buNone/>
            </a:pPr>
            <a:endParaRPr lang="en-US" b="1"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pPr algn="ctr"/>
            <a:r>
              <a:rPr lang="en-US" sz="3200" b="1" dirty="0" smtClean="0"/>
              <a:t>-: Human Resource :-</a:t>
            </a:r>
            <a:r>
              <a:rPr lang="en-US" sz="9600" b="1" dirty="0" smtClean="0"/>
              <a:t/>
            </a:r>
            <a:br>
              <a:rPr lang="en-US" sz="9600" b="1" dirty="0" smtClean="0"/>
            </a:br>
            <a:endParaRPr lang="en-US" dirty="0"/>
          </a:p>
        </p:txBody>
      </p:sp>
      <p:sp>
        <p:nvSpPr>
          <p:cNvPr id="3" name="Content Placeholder 2"/>
          <p:cNvSpPr>
            <a:spLocks noGrp="1"/>
          </p:cNvSpPr>
          <p:nvPr>
            <p:ph idx="1"/>
          </p:nvPr>
        </p:nvSpPr>
        <p:spPr>
          <a:xfrm>
            <a:off x="914400" y="1143000"/>
            <a:ext cx="7772400" cy="5410200"/>
          </a:xfrm>
        </p:spPr>
        <p:txBody>
          <a:bodyPr>
            <a:normAutofit/>
          </a:bodyPr>
          <a:lstStyle/>
          <a:p>
            <a:pPr lvl="0"/>
            <a:r>
              <a:rPr lang="en-US" sz="2400" b="1" dirty="0" smtClean="0"/>
              <a:t>FRONT OFFICE &amp; BACK OFFICE EXECUTIVES OFFICE ASSISTANTS. </a:t>
            </a:r>
            <a:endParaRPr lang="en-US" sz="2400" dirty="0" smtClean="0"/>
          </a:p>
          <a:p>
            <a:pPr lvl="0"/>
            <a:r>
              <a:rPr lang="en-US" sz="2400" b="1" dirty="0" smtClean="0"/>
              <a:t>TELEPHONE OPERATORS.</a:t>
            </a:r>
            <a:endParaRPr lang="en-US" sz="2400" dirty="0" smtClean="0"/>
          </a:p>
          <a:p>
            <a:pPr lvl="0"/>
            <a:r>
              <a:rPr lang="en-US" sz="2400" b="1" dirty="0" smtClean="0"/>
              <a:t>RECEPTIONIST ( MALE &amp; FEMALE ).</a:t>
            </a:r>
            <a:endParaRPr lang="en-US" sz="2400" dirty="0" smtClean="0"/>
          </a:p>
          <a:p>
            <a:pPr lvl="0"/>
            <a:r>
              <a:rPr lang="en-US" sz="2400" b="1" dirty="0" smtClean="0"/>
              <a:t>ACCOUNTANTS.</a:t>
            </a:r>
            <a:endParaRPr lang="en-US" sz="2400" dirty="0" smtClean="0"/>
          </a:p>
          <a:p>
            <a:pPr lvl="0"/>
            <a:r>
              <a:rPr lang="en-US" sz="2400" b="1" dirty="0" smtClean="0"/>
              <a:t>SALES &amp; MARKETING EXECUTIVES.</a:t>
            </a:r>
            <a:endParaRPr lang="en-US" sz="2400" dirty="0" smtClean="0"/>
          </a:p>
          <a:p>
            <a:pPr lvl="0"/>
            <a:r>
              <a:rPr lang="en-US" sz="2400" b="1" dirty="0" smtClean="0"/>
              <a:t>COUNTER SALES BOYS &amp; GIRLS.</a:t>
            </a:r>
            <a:endParaRPr lang="en-US" sz="2400" dirty="0" smtClean="0"/>
          </a:p>
          <a:p>
            <a:pPr lvl="0"/>
            <a:r>
              <a:rPr lang="en-US" sz="2400" b="1" dirty="0" smtClean="0"/>
              <a:t>COOKS FOR HOTELS, GUEST HOUSE &amp; OFFICE CANTEENS.</a:t>
            </a:r>
            <a:endParaRPr lang="en-US" sz="2400" dirty="0" smtClean="0"/>
          </a:p>
          <a:p>
            <a:pPr lvl="0"/>
            <a:r>
              <a:rPr lang="en-US" sz="2400" b="1" dirty="0" smtClean="0"/>
              <a:t>F&amp;B EXECUTIVES.</a:t>
            </a:r>
            <a:endParaRPr lang="en-US" sz="2400" dirty="0" smtClean="0"/>
          </a:p>
          <a:p>
            <a:pPr lvl="0"/>
            <a:r>
              <a:rPr lang="en-US" sz="2400" b="1" dirty="0" smtClean="0"/>
              <a:t>SKILLED &amp; UNSKILLED WORKERS ETC.</a:t>
            </a:r>
            <a:endParaRPr lang="en-US" sz="2400" dirty="0" smtClean="0"/>
          </a:p>
          <a:p>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62000"/>
          </a:xfrm>
        </p:spPr>
        <p:txBody>
          <a:bodyPr/>
          <a:lstStyle/>
          <a:p>
            <a:pPr algn="ctr"/>
            <a:r>
              <a:rPr lang="en-US" b="1" dirty="0" smtClean="0"/>
              <a:t>-: Human Resource :-</a:t>
            </a:r>
            <a:endParaRPr lang="en-US" dirty="0"/>
          </a:p>
        </p:txBody>
      </p:sp>
      <p:sp>
        <p:nvSpPr>
          <p:cNvPr id="3" name="Content Placeholder 2"/>
          <p:cNvSpPr>
            <a:spLocks noGrp="1"/>
          </p:cNvSpPr>
          <p:nvPr>
            <p:ph idx="1"/>
          </p:nvPr>
        </p:nvSpPr>
        <p:spPr>
          <a:xfrm>
            <a:off x="914400" y="1295400"/>
            <a:ext cx="7772400" cy="5060160"/>
          </a:xfrm>
        </p:spPr>
        <p:txBody>
          <a:bodyPr>
            <a:normAutofit/>
          </a:bodyPr>
          <a:lstStyle/>
          <a:p>
            <a:r>
              <a:rPr lang="en-US" sz="2800" b="1" dirty="0" smtClean="0"/>
              <a:t>ALL CANDIDATES WILL BE  FRESH OR EXPERIENCED. THEY ARE PLACED ACCORDING TO OUR CUSTOMERS REQUIREMENT AND ACCORDING TO THEIR QUALIFICATION, EXPERIENCE AND SCORE OF FINAL INTERVIEW TAKEN BY THE HR OF OUR VALUED CUSTOMER . WE CAN ARRANGE DIFFERENT TYPES OF CANDIDATES FOR ANY OTHER JOBS.</a:t>
            </a:r>
            <a:endParaRPr lang="en-US" sz="2800" dirty="0" smtClean="0"/>
          </a:p>
          <a:p>
            <a:r>
              <a:rPr lang="en-US" sz="2800" b="1" dirty="0" smtClean="0"/>
              <a:t>REQUIRED TIME FOR ARRANGEMENT OF CANDIDATES = </a:t>
            </a:r>
            <a:r>
              <a:rPr lang="en-US" sz="2800" b="1" dirty="0" smtClean="0">
                <a:latin typeface="Bernard MT Condensed" pitchFamily="18" charset="0"/>
              </a:rPr>
              <a:t>10</a:t>
            </a:r>
            <a:r>
              <a:rPr lang="en-US" sz="2800" b="1" dirty="0" smtClean="0"/>
              <a:t> DAYS.</a:t>
            </a:r>
            <a:endParaRPr lang="en-US" sz="2800" dirty="0" smtClean="0"/>
          </a:p>
          <a:p>
            <a:pPr>
              <a:buNone/>
            </a:pPr>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371600"/>
          </a:xfrm>
        </p:spPr>
        <p:txBody>
          <a:bodyPr/>
          <a:lstStyle/>
          <a:p>
            <a:pPr algn="ctr"/>
            <a:r>
              <a:rPr lang="en-US" u="sng" dirty="0" smtClean="0">
                <a:latin typeface="Footlight MT Light" pitchFamily="18" charset="0"/>
              </a:rPr>
              <a:t>Prototype Model Creation</a:t>
            </a:r>
            <a:br>
              <a:rPr lang="en-US" u="sng" dirty="0" smtClean="0">
                <a:latin typeface="Footlight MT Light" pitchFamily="18" charset="0"/>
              </a:rPr>
            </a:br>
            <a:r>
              <a:rPr lang="en-US" u="sng" dirty="0" smtClean="0">
                <a:latin typeface="Footlight MT Light" pitchFamily="18" charset="0"/>
              </a:rPr>
              <a:t>( </a:t>
            </a:r>
            <a:r>
              <a:rPr lang="en-US" sz="3200" u="sng" dirty="0" smtClean="0">
                <a:latin typeface="Footlight MT Light" pitchFamily="18" charset="0"/>
              </a:rPr>
              <a:t>Photographs of few designs &amp; Models )</a:t>
            </a:r>
            <a:br>
              <a:rPr lang="en-US" sz="3200" u="sng" dirty="0" smtClean="0">
                <a:latin typeface="Footlight MT Light" pitchFamily="18" charset="0"/>
              </a:rPr>
            </a:br>
            <a:r>
              <a:rPr lang="en-US" sz="3200" u="sng" dirty="0" smtClean="0">
                <a:latin typeface="Footlight MT Light" pitchFamily="18" charset="0"/>
              </a:rPr>
              <a:t/>
            </a:r>
            <a:br>
              <a:rPr lang="en-US" sz="3200" u="sng" dirty="0" smtClean="0">
                <a:latin typeface="Footlight MT Light" pitchFamily="18" charset="0"/>
              </a:rPr>
            </a:br>
            <a:r>
              <a:rPr lang="en-US" sz="3200" u="sng" dirty="0" smtClean="0">
                <a:latin typeface="Footlight MT Light" pitchFamily="18" charset="0"/>
              </a:rPr>
              <a:t/>
            </a:r>
            <a:br>
              <a:rPr lang="en-US" sz="3200" u="sng" dirty="0" smtClean="0">
                <a:latin typeface="Footlight MT Light" pitchFamily="18" charset="0"/>
              </a:rPr>
            </a:br>
            <a:r>
              <a:rPr lang="en-US" sz="3200" u="sng" dirty="0" smtClean="0">
                <a:latin typeface="Footlight MT Light" pitchFamily="18" charset="0"/>
              </a:rPr>
              <a:t/>
            </a:r>
            <a:br>
              <a:rPr lang="en-US" sz="3200" u="sng" dirty="0" smtClean="0">
                <a:latin typeface="Footlight MT Light" pitchFamily="18" charset="0"/>
              </a:rPr>
            </a:br>
            <a:r>
              <a:rPr lang="en-US" sz="3200" u="sng" dirty="0" smtClean="0">
                <a:latin typeface="Footlight MT Light" pitchFamily="18" charset="0"/>
              </a:rPr>
              <a:t/>
            </a:r>
            <a:br>
              <a:rPr lang="en-US" sz="3200" u="sng" dirty="0" smtClean="0">
                <a:latin typeface="Footlight MT Light" pitchFamily="18" charset="0"/>
              </a:rPr>
            </a:br>
            <a:r>
              <a:rPr lang="en-US" sz="3200" u="sng" dirty="0" smtClean="0">
                <a:latin typeface="Footlight MT Light" pitchFamily="18" charset="0"/>
              </a:rPr>
              <a:t/>
            </a:r>
            <a:br>
              <a:rPr lang="en-US" sz="3200" u="sng" dirty="0" smtClean="0">
                <a:latin typeface="Footlight MT Light" pitchFamily="18" charset="0"/>
              </a:rPr>
            </a:br>
            <a:r>
              <a:rPr lang="en-US" sz="3200" u="sng" dirty="0" smtClean="0">
                <a:latin typeface="Footlight MT Light" pitchFamily="18" charset="0"/>
              </a:rPr>
              <a:t/>
            </a:r>
            <a:br>
              <a:rPr lang="en-US" sz="3200" u="sng" dirty="0" smtClean="0">
                <a:latin typeface="Footlight MT Light" pitchFamily="18" charset="0"/>
              </a:rPr>
            </a:br>
            <a:r>
              <a:rPr lang="en-US" sz="3200" u="sng" dirty="0" smtClean="0">
                <a:latin typeface="Footlight MT Light" pitchFamily="18" charset="0"/>
              </a:rPr>
              <a:t/>
            </a:r>
            <a:br>
              <a:rPr lang="en-US" sz="3200" u="sng" dirty="0" smtClean="0">
                <a:latin typeface="Footlight MT Light" pitchFamily="18" charset="0"/>
              </a:rPr>
            </a:br>
            <a:r>
              <a:rPr lang="en-US" sz="3200" u="sng" dirty="0" smtClean="0">
                <a:latin typeface="Footlight MT Light" pitchFamily="18" charset="0"/>
              </a:rPr>
              <a:t/>
            </a:r>
            <a:br>
              <a:rPr lang="en-US" sz="3200" u="sng" dirty="0" smtClean="0">
                <a:latin typeface="Footlight MT Light" pitchFamily="18" charset="0"/>
              </a:rPr>
            </a:br>
            <a:r>
              <a:rPr lang="en-US" sz="1800" b="1" dirty="0" smtClean="0">
                <a:latin typeface="Corbel" pitchFamily="34" charset="0"/>
              </a:rPr>
              <a:t>WE ARE ONE OF THE  EMINENT CREATOR OF  PROTOTYPE  MODELS OF DIFFERENT  PROJECTS.  A GROUP  OF  EFFICIENT  ARTISTS  ARE  IN OUR  ACCOUNT .  THEY  CREATE   THE  MODELS  ACCORDING  TO THE  DESIGNS  , LAY-OUT  ,  3D  DESIGNS &amp;  PHOTOGRAPHS  SUPPLIED  BY  THE  CUSTOMERS .   WE  HAVE  BEEN  APPRECIATED  BY  DIFFERENT  CLIENTS  FOR  ACCURACY  ,  CREATIVITY ,  OF  OUR   MODELS . </a:t>
            </a:r>
            <a:r>
              <a:rPr lang="en-US" sz="3200" u="sng" dirty="0" smtClean="0">
                <a:latin typeface="Corbel" pitchFamily="34" charset="0"/>
              </a:rPr>
              <a:t/>
            </a:r>
            <a:br>
              <a:rPr lang="en-US" sz="3200" u="sng" dirty="0" smtClean="0">
                <a:latin typeface="Corbel" pitchFamily="34" charset="0"/>
              </a:rPr>
            </a:br>
            <a:endParaRPr lang="en-US" sz="3200" u="sng" dirty="0">
              <a:latin typeface="Corbel" pitchFamily="34" charset="0"/>
            </a:endParaRPr>
          </a:p>
        </p:txBody>
      </p:sp>
      <p:pic>
        <p:nvPicPr>
          <p:cNvPr id="1026" name="Picture 2" descr="D:\Pictures\Model Designs\005.jpg"/>
          <p:cNvPicPr>
            <a:picLocks noGrp="1" noChangeAspect="1" noChangeArrowheads="1"/>
          </p:cNvPicPr>
          <p:nvPr>
            <p:ph idx="1"/>
          </p:nvPr>
        </p:nvPicPr>
        <p:blipFill>
          <a:blip r:embed="rId2"/>
          <a:srcRect/>
          <a:stretch>
            <a:fillRect/>
          </a:stretch>
        </p:blipFill>
        <p:spPr bwMode="auto">
          <a:xfrm>
            <a:off x="685800" y="1447800"/>
            <a:ext cx="3657600" cy="1600200"/>
          </a:xfrm>
          <a:prstGeom prst="rect">
            <a:avLst/>
          </a:prstGeom>
          <a:noFill/>
        </p:spPr>
      </p:pic>
      <p:pic>
        <p:nvPicPr>
          <p:cNvPr id="1027" name="Picture 3" descr="D:\Pictures\Model Designs\010.jpg"/>
          <p:cNvPicPr>
            <a:picLocks noChangeAspect="1" noChangeArrowheads="1"/>
          </p:cNvPicPr>
          <p:nvPr/>
        </p:nvPicPr>
        <p:blipFill>
          <a:blip r:embed="rId3" cstate="print"/>
          <a:srcRect/>
          <a:stretch>
            <a:fillRect/>
          </a:stretch>
        </p:blipFill>
        <p:spPr bwMode="auto">
          <a:xfrm>
            <a:off x="5943600" y="3200400"/>
            <a:ext cx="2514600" cy="1398837"/>
          </a:xfrm>
          <a:prstGeom prst="rect">
            <a:avLst/>
          </a:prstGeom>
          <a:noFill/>
        </p:spPr>
      </p:pic>
      <p:pic>
        <p:nvPicPr>
          <p:cNvPr id="1028" name="Picture 4" descr="D:\Pictures\Model Designs\011.jpg"/>
          <p:cNvPicPr>
            <a:picLocks noChangeAspect="1" noChangeArrowheads="1"/>
          </p:cNvPicPr>
          <p:nvPr/>
        </p:nvPicPr>
        <p:blipFill>
          <a:blip r:embed="rId4"/>
          <a:srcRect/>
          <a:stretch>
            <a:fillRect/>
          </a:stretch>
        </p:blipFill>
        <p:spPr bwMode="auto">
          <a:xfrm>
            <a:off x="685800" y="3200400"/>
            <a:ext cx="4876800" cy="1447800"/>
          </a:xfrm>
          <a:prstGeom prst="rect">
            <a:avLst/>
          </a:prstGeom>
          <a:noFill/>
        </p:spPr>
      </p:pic>
      <p:pic>
        <p:nvPicPr>
          <p:cNvPr id="1029" name="Picture 5" descr="D:\Pictures\Model Designs\014.jpg"/>
          <p:cNvPicPr>
            <a:picLocks noChangeAspect="1" noChangeArrowheads="1"/>
          </p:cNvPicPr>
          <p:nvPr/>
        </p:nvPicPr>
        <p:blipFill>
          <a:blip r:embed="rId5" cstate="print"/>
          <a:srcRect/>
          <a:stretch>
            <a:fillRect/>
          </a:stretch>
        </p:blipFill>
        <p:spPr bwMode="auto">
          <a:xfrm>
            <a:off x="4724400" y="1447800"/>
            <a:ext cx="3733800" cy="1600200"/>
          </a:xfrm>
          <a:prstGeom prst="rect">
            <a:avLst/>
          </a:prstGeom>
          <a:noFill/>
        </p:spPr>
      </p:pic>
      <p:sp>
        <p:nvSpPr>
          <p:cNvPr id="8" name="Slide Number Placeholder 7"/>
          <p:cNvSpPr>
            <a:spLocks noGrp="1"/>
          </p:cNvSpPr>
          <p:nvPr>
            <p:ph type="sldNum" sz="quarter" idx="12"/>
          </p:nvPr>
        </p:nvSpPr>
        <p:spPr/>
        <p:txBody>
          <a:bodyPr/>
          <a:lstStyle/>
          <a:p>
            <a:fld id="{21F4281B-3E9A-4634-AA66-23A3DD65E72E}"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762000"/>
          </a:xfrm>
        </p:spPr>
        <p:txBody>
          <a:bodyPr/>
          <a:lstStyle/>
          <a:p>
            <a:pPr algn="ctr"/>
            <a:r>
              <a:rPr lang="en-US" b="1" u="sng" dirty="0" smtClean="0"/>
              <a:t>ORGANISATIONAL STRUCTURE</a:t>
            </a:r>
            <a:r>
              <a:rPr lang="en-US" dirty="0" smtClean="0"/>
              <a:t/>
            </a:r>
            <a:br>
              <a:rPr lang="en-US" dirty="0" smtClean="0"/>
            </a:br>
            <a:endParaRPr lang="en-US" dirty="0"/>
          </a:p>
        </p:txBody>
      </p:sp>
      <p:sp>
        <p:nvSpPr>
          <p:cNvPr id="3" name="Content Placeholder 2"/>
          <p:cNvSpPr>
            <a:spLocks noGrp="1"/>
          </p:cNvSpPr>
          <p:nvPr>
            <p:ph idx="1"/>
          </p:nvPr>
        </p:nvSpPr>
        <p:spPr>
          <a:xfrm>
            <a:off x="914400" y="990600"/>
            <a:ext cx="7772400" cy="5562600"/>
          </a:xfrm>
        </p:spPr>
        <p:txBody>
          <a:bodyPr>
            <a:normAutofit fontScale="25000" lnSpcReduction="20000"/>
          </a:bodyPr>
          <a:lstStyle/>
          <a:p>
            <a:pPr algn="ctr">
              <a:buNone/>
            </a:pPr>
            <a:r>
              <a:rPr lang="en-US" sz="7200" b="1" u="sng" dirty="0" smtClean="0"/>
              <a:t>ADVISORY BOARD OF MBIZ INDIA</a:t>
            </a:r>
            <a:endParaRPr lang="en-US" sz="7200" dirty="0" smtClean="0"/>
          </a:p>
          <a:p>
            <a:pPr algn="ctr">
              <a:buNone/>
            </a:pPr>
            <a:r>
              <a:rPr lang="en-US" sz="7200" b="1" dirty="0" smtClean="0"/>
              <a:t>↓</a:t>
            </a:r>
          </a:p>
          <a:p>
            <a:pPr algn="ctr">
              <a:buNone/>
            </a:pPr>
            <a:r>
              <a:rPr lang="en-US" sz="7200" b="1" dirty="0" smtClean="0"/>
              <a:t>CHIEF EXECUTIVE OFFICER</a:t>
            </a:r>
          </a:p>
          <a:p>
            <a:pPr algn="ctr">
              <a:buNone/>
            </a:pPr>
            <a:r>
              <a:rPr lang="en-US" sz="7200" b="1" dirty="0" smtClean="0">
                <a:latin typeface="Calibri"/>
                <a:cs typeface="Calibri"/>
              </a:rPr>
              <a:t>↓</a:t>
            </a:r>
            <a:endParaRPr lang="en-US" sz="7200" dirty="0" smtClean="0"/>
          </a:p>
          <a:p>
            <a:pPr algn="ctr">
              <a:buNone/>
            </a:pPr>
            <a:r>
              <a:rPr lang="en-US" sz="7200" b="1" u="sng" dirty="0" smtClean="0"/>
              <a:t>CHIEF OPERATION MANAGER</a:t>
            </a:r>
            <a:endParaRPr lang="en-US" sz="7200" dirty="0" smtClean="0"/>
          </a:p>
          <a:p>
            <a:pPr algn="ctr">
              <a:buNone/>
            </a:pPr>
            <a:r>
              <a:rPr lang="en-US" sz="7200" b="1" dirty="0" smtClean="0"/>
              <a:t>     _________________________________↓_______________________________</a:t>
            </a:r>
            <a:endParaRPr lang="en-US" sz="7200" dirty="0" smtClean="0"/>
          </a:p>
          <a:p>
            <a:pPr>
              <a:buNone/>
            </a:pPr>
            <a:r>
              <a:rPr lang="en-US" sz="7200" b="1" dirty="0" smtClean="0"/>
              <a:t>                        ↓                                        ↓                           ↓                                ↓ ACCOUNTS OFFICER      MANAGER       FACILITY                  EVENT                          </a:t>
            </a:r>
            <a:endParaRPr lang="en-US" sz="7200" dirty="0" smtClean="0"/>
          </a:p>
          <a:p>
            <a:pPr algn="ctr">
              <a:buNone/>
            </a:pPr>
            <a:r>
              <a:rPr lang="en-US" sz="7200" b="1" dirty="0" smtClean="0"/>
              <a:t>   ↓                                   ( MARKETING )   MANAGER          </a:t>
            </a:r>
            <a:r>
              <a:rPr lang="en-US" sz="7200" b="1" dirty="0" err="1" smtClean="0"/>
              <a:t>MANAGER</a:t>
            </a:r>
            <a:r>
              <a:rPr lang="en-US" sz="7200" b="1" dirty="0" smtClean="0"/>
              <a:t>                                         </a:t>
            </a:r>
          </a:p>
          <a:p>
            <a:pPr>
              <a:buNone/>
            </a:pPr>
            <a:r>
              <a:rPr lang="en-US" sz="7200" b="1" dirty="0" smtClean="0"/>
              <a:t>     OFFICE &amp; ACCOUNTS               ↓                           │                                 ↓   </a:t>
            </a:r>
            <a:endParaRPr lang="en-US" sz="7200" dirty="0" smtClean="0"/>
          </a:p>
          <a:p>
            <a:pPr algn="ctr">
              <a:buNone/>
            </a:pPr>
            <a:r>
              <a:rPr lang="en-US" sz="7200" b="1" dirty="0" smtClean="0"/>
              <a:t>                                    ( MKTG DIV )              │                 OPERATORS   </a:t>
            </a:r>
          </a:p>
          <a:p>
            <a:pPr algn="ctr">
              <a:buNone/>
            </a:pPr>
            <a:r>
              <a:rPr lang="en-US" sz="7200" b="1" dirty="0" smtClean="0"/>
              <a:t>                                                                      ____ ↓ ____________________                                                                                                                                                                                                                                                                                                                </a:t>
            </a:r>
            <a:endParaRPr lang="en-US" sz="7200" dirty="0" smtClean="0"/>
          </a:p>
          <a:p>
            <a:pPr>
              <a:buNone/>
            </a:pPr>
            <a:r>
              <a:rPr lang="en-US" sz="7200" b="1" dirty="0" smtClean="0"/>
              <a:t>                                                                                   ↓                                                         ↓   </a:t>
            </a:r>
            <a:endParaRPr lang="en-US" sz="7200" dirty="0" smtClean="0"/>
          </a:p>
          <a:p>
            <a:pPr>
              <a:buNone/>
            </a:pPr>
            <a:r>
              <a:rPr lang="en-US" sz="7200" b="1" dirty="0" smtClean="0"/>
              <a:t>                                                                       MANAGER                                 </a:t>
            </a:r>
            <a:r>
              <a:rPr lang="en-US" sz="7200" b="1" dirty="0" err="1" smtClean="0"/>
              <a:t>MANAGER</a:t>
            </a:r>
            <a:r>
              <a:rPr lang="en-US" sz="7200" b="1" dirty="0" smtClean="0"/>
              <a:t> </a:t>
            </a:r>
            <a:endParaRPr lang="en-US" sz="7200" dirty="0" smtClean="0"/>
          </a:p>
          <a:p>
            <a:pPr>
              <a:buNone/>
            </a:pPr>
            <a:r>
              <a:rPr lang="en-US" sz="7200" b="1" dirty="0" smtClean="0"/>
              <a:t>                                                             ( HOUSEKEEPING )         ( SECURITY SERVICE )         </a:t>
            </a:r>
            <a:endParaRPr lang="en-US" sz="7200" dirty="0" smtClean="0"/>
          </a:p>
          <a:p>
            <a:pPr>
              <a:buNone/>
            </a:pPr>
            <a:r>
              <a:rPr lang="en-US" sz="7200" b="1" dirty="0" smtClean="0"/>
              <a:t>                                                             ________↓_______                   ______↓______</a:t>
            </a:r>
            <a:endParaRPr lang="en-US" sz="7200" dirty="0" smtClean="0"/>
          </a:p>
          <a:p>
            <a:pPr>
              <a:buNone/>
            </a:pPr>
            <a:r>
              <a:rPr lang="en-US" sz="7200" b="1" dirty="0" smtClean="0"/>
              <a:t>                                                             ↓                                 ↓                  ↓                             ↓</a:t>
            </a:r>
            <a:endParaRPr lang="en-US" sz="7200" dirty="0" smtClean="0"/>
          </a:p>
          <a:p>
            <a:pPr>
              <a:buNone/>
            </a:pPr>
            <a:r>
              <a:rPr lang="en-US" sz="7200" b="1" dirty="0" smtClean="0"/>
              <a:t>                                                          SITES                      </a:t>
            </a:r>
            <a:r>
              <a:rPr lang="en-US" sz="7200" b="1" dirty="0" err="1" smtClean="0"/>
              <a:t>SITES</a:t>
            </a:r>
            <a:r>
              <a:rPr lang="en-US" sz="7200" b="1" dirty="0" smtClean="0"/>
              <a:t>      </a:t>
            </a:r>
            <a:r>
              <a:rPr lang="en-US" sz="7200" b="1" dirty="0" err="1" smtClean="0"/>
              <a:t>SITES</a:t>
            </a:r>
            <a:r>
              <a:rPr lang="en-US" sz="7200" b="1" dirty="0" smtClean="0"/>
              <a:t>                    </a:t>
            </a:r>
            <a:r>
              <a:rPr lang="en-US" sz="7200" b="1" dirty="0" err="1" smtClean="0"/>
              <a:t>SITES</a:t>
            </a:r>
            <a:r>
              <a:rPr lang="en-US" sz="7200" b="1" dirty="0" smtClean="0"/>
              <a:t> </a:t>
            </a:r>
            <a:endParaRPr lang="en-US" sz="7200" dirty="0" smtClean="0"/>
          </a:p>
          <a:p>
            <a:pPr>
              <a:buNone/>
            </a:pPr>
            <a:r>
              <a:rPr lang="en-US" b="1" dirty="0" smtClean="0"/>
              <a:t>    </a:t>
            </a:r>
            <a:endParaRPr lang="en-US" dirty="0" smtClean="0"/>
          </a:p>
          <a:p>
            <a:pPr algn="ctr"/>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normAutofit fontScale="90000"/>
          </a:bodyPr>
          <a:lstStyle/>
          <a:p>
            <a:pPr algn="ctr"/>
            <a:r>
              <a:rPr lang="en-US" u="sng" dirty="0" smtClean="0">
                <a:latin typeface="Aharoni" pitchFamily="2" charset="-79"/>
                <a:cs typeface="Aharoni" pitchFamily="2" charset="-79"/>
              </a:rPr>
              <a:t>TYPE OF CUSTOMERS, TO WHOM WE OFFER OUR SERVICE</a:t>
            </a:r>
            <a:endParaRPr lang="en-US" u="sng" dirty="0">
              <a:latin typeface="Aharoni" pitchFamily="2" charset="-79"/>
              <a:cs typeface="Aharoni" pitchFamily="2" charset="-79"/>
            </a:endParaRPr>
          </a:p>
        </p:txBody>
      </p:sp>
      <p:sp>
        <p:nvSpPr>
          <p:cNvPr id="3" name="Content Placeholder 2"/>
          <p:cNvSpPr>
            <a:spLocks noGrp="1"/>
          </p:cNvSpPr>
          <p:nvPr>
            <p:ph idx="1"/>
          </p:nvPr>
        </p:nvSpPr>
        <p:spPr>
          <a:xfrm>
            <a:off x="914400" y="1783560"/>
            <a:ext cx="7772400" cy="4769640"/>
          </a:xfrm>
        </p:spPr>
        <p:txBody>
          <a:bodyPr>
            <a:normAutofit/>
          </a:bodyPr>
          <a:lstStyle/>
          <a:p>
            <a:pPr>
              <a:buNone/>
            </a:pPr>
            <a:r>
              <a:rPr lang="en-US" sz="2400" dirty="0" smtClean="0">
                <a:latin typeface="Calibri"/>
                <a:cs typeface="Calibri"/>
              </a:rPr>
              <a:t>→ CORPORATE HOUSES &amp; BANKS,</a:t>
            </a:r>
          </a:p>
          <a:p>
            <a:pPr>
              <a:buNone/>
            </a:pPr>
            <a:r>
              <a:rPr lang="en-US" sz="2400" dirty="0" smtClean="0">
                <a:latin typeface="Calibri"/>
                <a:cs typeface="Calibri"/>
              </a:rPr>
              <a:t>→ HOTELS, GUEST HOUSES &amp; RESORTS,</a:t>
            </a:r>
          </a:p>
          <a:p>
            <a:pPr>
              <a:buNone/>
            </a:pPr>
            <a:r>
              <a:rPr lang="en-US" sz="2400" dirty="0" smtClean="0">
                <a:latin typeface="Calibri"/>
                <a:cs typeface="Calibri"/>
              </a:rPr>
              <a:t>→ INSTITUTES  ( SCHOOLS , COLLEGES &amp; OTHERS )</a:t>
            </a:r>
          </a:p>
          <a:p>
            <a:pPr>
              <a:buNone/>
            </a:pPr>
            <a:r>
              <a:rPr lang="en-US" sz="2400" dirty="0" smtClean="0">
                <a:latin typeface="Calibri"/>
                <a:cs typeface="Calibri"/>
              </a:rPr>
              <a:t>→ OFFICES , FOCTORIES &amp; COMMECIAL AREA</a:t>
            </a:r>
          </a:p>
          <a:p>
            <a:pPr>
              <a:buNone/>
            </a:pPr>
            <a:r>
              <a:rPr lang="en-US" sz="2400" dirty="0" smtClean="0">
                <a:latin typeface="Calibri"/>
                <a:cs typeface="Calibri"/>
              </a:rPr>
              <a:t>→ UNDER CONSTRUCTION PROJECT AREA</a:t>
            </a:r>
          </a:p>
          <a:p>
            <a:pPr>
              <a:buNone/>
            </a:pPr>
            <a:r>
              <a:rPr lang="en-US" sz="2400" dirty="0" smtClean="0">
                <a:latin typeface="Calibri"/>
                <a:cs typeface="Calibri"/>
              </a:rPr>
              <a:t>→ SHOPPING MALLS &amp; MARKET COMPLEX</a:t>
            </a:r>
          </a:p>
          <a:p>
            <a:pPr>
              <a:buNone/>
            </a:pPr>
            <a:r>
              <a:rPr lang="en-US" sz="2400" dirty="0" smtClean="0">
                <a:latin typeface="Calibri"/>
                <a:cs typeface="Calibri"/>
              </a:rPr>
              <a:t>→ MULTISTORIED RESIDENTIAL &amp; COMMERCIAL COMPLEX,</a:t>
            </a:r>
          </a:p>
          <a:p>
            <a:pPr>
              <a:buNone/>
            </a:pPr>
            <a:r>
              <a:rPr lang="en-US" sz="2400" dirty="0" smtClean="0">
                <a:latin typeface="Calibri"/>
                <a:cs typeface="Calibri"/>
              </a:rPr>
              <a:t>→ HOSPITALS &amp; NURSING HOMES,</a:t>
            </a:r>
          </a:p>
          <a:p>
            <a:pPr>
              <a:buNone/>
            </a:pPr>
            <a:r>
              <a:rPr lang="en-US" sz="2400" dirty="0" smtClean="0">
                <a:latin typeface="Calibri"/>
                <a:cs typeface="Calibri"/>
              </a:rPr>
              <a:t>→ FILM &amp; TV STUDIOS</a:t>
            </a:r>
          </a:p>
          <a:p>
            <a:pPr>
              <a:buNone/>
            </a:pPr>
            <a:r>
              <a:rPr lang="en-US" sz="2400" dirty="0" smtClean="0">
                <a:latin typeface="Calibri"/>
                <a:cs typeface="Calibri"/>
              </a:rPr>
              <a:t>→ INDIVIDUALS ( FOR EVENT SERVICE ONLY )</a:t>
            </a:r>
          </a:p>
          <a:p>
            <a:pPr>
              <a:buNone/>
            </a:pPr>
            <a:endParaRPr lang="en-US" sz="2000"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ORGANISATIONAL STRUCTURE</a:t>
            </a:r>
            <a:endParaRPr lang="en-US" dirty="0"/>
          </a:p>
        </p:txBody>
      </p:sp>
      <p:sp>
        <p:nvSpPr>
          <p:cNvPr id="3" name="Content Placeholder 2"/>
          <p:cNvSpPr>
            <a:spLocks noGrp="1"/>
          </p:cNvSpPr>
          <p:nvPr>
            <p:ph idx="1"/>
          </p:nvPr>
        </p:nvSpPr>
        <p:spPr/>
        <p:txBody>
          <a:bodyPr/>
          <a:lstStyle/>
          <a:p>
            <a:r>
              <a:rPr lang="en-US" sz="3200" b="1" dirty="0" smtClean="0"/>
              <a:t>THE  STRUCTURE  MAY  CHANGE DEPENDING  ON  THE  SITUATION , EVIRONMENT  AND    PLACE OF WORK .</a:t>
            </a:r>
            <a:endParaRPr lang="en-US" sz="3200" dirty="0" smtClean="0"/>
          </a:p>
          <a:p>
            <a:pPr>
              <a:buNone/>
            </a:pPr>
            <a:r>
              <a:rPr lang="en-US" sz="3200" b="1" dirty="0" smtClean="0"/>
              <a:t> </a:t>
            </a:r>
            <a:endParaRPr lang="en-US" sz="3200" dirty="0" smtClean="0"/>
          </a:p>
          <a:p>
            <a:r>
              <a:rPr lang="en-US" sz="3200" b="1" dirty="0" smtClean="0"/>
              <a:t>COMMENCEMENT  OF  WORK : </a:t>
            </a:r>
          </a:p>
          <a:p>
            <a:pPr>
              <a:buNone/>
            </a:pPr>
            <a:r>
              <a:rPr lang="en-US" sz="3200" b="1" dirty="0" smtClean="0"/>
              <a:t>     THE WORK WILL COMMENCE WITHIN 15 DAYS FROM THE DATE OF RECEIPT OF  W.O / L.O.I FROM THE CUSTOMER.                                </a:t>
            </a:r>
            <a:endParaRPr lang="en-US" sz="3200" dirty="0" smtClean="0"/>
          </a:p>
          <a:p>
            <a:pPr algn="ctr"/>
            <a:endParaRPr lang="en-US" dirty="0" smtClean="0"/>
          </a:p>
          <a:p>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lstStyle/>
          <a:p>
            <a:pPr algn="ctr"/>
            <a:r>
              <a:rPr lang="en-US" u="sng" dirty="0" smtClean="0">
                <a:solidFill>
                  <a:schemeClr val="tx2"/>
                </a:solidFill>
                <a:effectLst>
                  <a:outerShdw blurRad="38100" dist="38100" dir="2700000" algn="tl">
                    <a:srgbClr val="000000"/>
                  </a:outerShdw>
                </a:effectLst>
              </a:rPr>
              <a:t>Safety Compliance</a:t>
            </a:r>
            <a:endParaRPr lang="en-US" dirty="0"/>
          </a:p>
        </p:txBody>
      </p:sp>
      <p:sp>
        <p:nvSpPr>
          <p:cNvPr id="3" name="Content Placeholder 2"/>
          <p:cNvSpPr>
            <a:spLocks noGrp="1"/>
          </p:cNvSpPr>
          <p:nvPr>
            <p:ph idx="1"/>
          </p:nvPr>
        </p:nvSpPr>
        <p:spPr>
          <a:xfrm>
            <a:off x="914400" y="838200"/>
            <a:ext cx="7772400" cy="5486400"/>
          </a:xfrm>
        </p:spPr>
        <p:txBody>
          <a:bodyPr>
            <a:normAutofit fontScale="92500" lnSpcReduction="20000"/>
          </a:bodyPr>
          <a:lstStyle/>
          <a:p>
            <a:pPr algn="ctr"/>
            <a:r>
              <a:rPr lang="en-US" sz="3300" b="1" dirty="0" smtClean="0">
                <a:effectLst>
                  <a:outerShdw blurRad="38100" dist="38100" dir="2700000" algn="tl">
                    <a:srgbClr val="000000"/>
                  </a:outerShdw>
                </a:effectLst>
              </a:rPr>
              <a:t>Zero Accident Safety Approach without Adverse Effect on Health &amp; Environment</a:t>
            </a:r>
            <a:r>
              <a:rPr lang="en-US" sz="3200" dirty="0" smtClean="0">
                <a:effectLst>
                  <a:outerShdw blurRad="38100" dist="38100" dir="2700000" algn="tl">
                    <a:srgbClr val="000000"/>
                  </a:outerShdw>
                </a:effectLst>
              </a:rPr>
              <a:t> </a:t>
            </a:r>
            <a:endParaRPr lang="en-US" sz="1200" dirty="0" smtClean="0">
              <a:effectLst>
                <a:outerShdw blurRad="38100" dist="38100" dir="2700000" algn="tl">
                  <a:srgbClr val="000000"/>
                </a:outerShdw>
              </a:effectLst>
            </a:endParaRPr>
          </a:p>
          <a:p>
            <a:pPr algn="ctr"/>
            <a:r>
              <a:rPr lang="en-US" sz="2400" b="1" dirty="0" smtClean="0">
                <a:effectLst>
                  <a:outerShdw blurRad="38100" dist="38100" dir="2700000" algn="tl">
                    <a:srgbClr val="000000"/>
                  </a:outerShdw>
                </a:effectLst>
              </a:rPr>
              <a:t>Safety PPE’s Provided by MBIZ INDIA</a:t>
            </a:r>
            <a:br>
              <a:rPr lang="en-US" sz="2400" b="1" dirty="0" smtClean="0">
                <a:effectLst>
                  <a:outerShdw blurRad="38100" dist="38100" dir="2700000" algn="tl">
                    <a:srgbClr val="000000"/>
                  </a:outerShdw>
                </a:effectLst>
              </a:rPr>
            </a:br>
            <a:r>
              <a:rPr lang="en-US" sz="2400" b="1" dirty="0" smtClean="0">
                <a:effectLst>
                  <a:outerShdw blurRad="38100" dist="38100" dir="2700000" algn="tl">
                    <a:srgbClr val="000000"/>
                  </a:outerShdw>
                </a:effectLst>
              </a:rPr>
              <a:t>On Job Safety Training for New Employees</a:t>
            </a:r>
            <a:br>
              <a:rPr lang="en-US" sz="2400" b="1" dirty="0" smtClean="0">
                <a:effectLst>
                  <a:outerShdw blurRad="38100" dist="38100" dir="2700000" algn="tl">
                    <a:srgbClr val="000000"/>
                  </a:outerShdw>
                </a:effectLst>
              </a:rPr>
            </a:br>
            <a:r>
              <a:rPr lang="en-US" sz="2400" b="1" dirty="0" smtClean="0">
                <a:effectLst>
                  <a:outerShdw blurRad="38100" dist="38100" dir="2700000" algn="tl">
                    <a:srgbClr val="000000"/>
                  </a:outerShdw>
                </a:effectLst>
              </a:rPr>
              <a:t>Class Room Safety Trainings at regular intervals</a:t>
            </a:r>
          </a:p>
          <a:p>
            <a:pPr algn="ctr"/>
            <a:endParaRPr lang="en-US" sz="2400" dirty="0" smtClean="0">
              <a:effectLst>
                <a:outerShdw blurRad="38100" dist="38100" dir="2700000" algn="tl">
                  <a:srgbClr val="000000"/>
                </a:outerShdw>
              </a:effectLst>
            </a:endParaRPr>
          </a:p>
          <a:p>
            <a:pPr marL="342900">
              <a:spcBef>
                <a:spcPct val="20000"/>
              </a:spcBef>
              <a:buClr>
                <a:schemeClr val="hlink"/>
              </a:buClr>
              <a:buSzPct val="60000"/>
              <a:buNone/>
              <a:defRPr/>
            </a:pPr>
            <a:r>
              <a:rPr lang="en-US" sz="2400" dirty="0" smtClean="0">
                <a:effectLst>
                  <a:outerShdw blurRad="38100" dist="38100" dir="2700000" algn="tl">
                    <a:srgbClr val="000000"/>
                  </a:outerShdw>
                </a:effectLst>
                <a:latin typeface="Calibri"/>
                <a:cs typeface="Calibri"/>
              </a:rPr>
              <a:t>● </a:t>
            </a:r>
            <a:r>
              <a:rPr lang="en-US" sz="2400" dirty="0" smtClean="0">
                <a:effectLst>
                  <a:outerShdw blurRad="38100" dist="38100" dir="2700000" algn="tl">
                    <a:srgbClr val="000000"/>
                  </a:outerShdw>
                </a:effectLst>
              </a:rPr>
              <a:t>Safety Mask     </a:t>
            </a:r>
            <a:r>
              <a:rPr lang="en-US" sz="2400" dirty="0" smtClean="0">
                <a:effectLst>
                  <a:outerShdw blurRad="38100" dist="38100" dir="2700000" algn="tl">
                    <a:srgbClr val="000000"/>
                  </a:outerShdw>
                </a:effectLst>
                <a:latin typeface="Calibri"/>
                <a:cs typeface="Calibri"/>
              </a:rPr>
              <a:t>●</a:t>
            </a:r>
            <a:r>
              <a:rPr lang="en-US" sz="2400" dirty="0" smtClean="0">
                <a:effectLst>
                  <a:outerShdw blurRad="38100" dist="38100" dir="2700000" algn="tl">
                    <a:srgbClr val="000000"/>
                  </a:outerShdw>
                </a:effectLst>
              </a:rPr>
              <a:t> Helmet                              </a:t>
            </a:r>
            <a:r>
              <a:rPr lang="en-US" sz="2400" dirty="0" smtClean="0">
                <a:effectLst>
                  <a:outerShdw blurRad="38100" dist="38100" dir="2700000" algn="tl">
                    <a:srgbClr val="000000"/>
                  </a:outerShdw>
                </a:effectLst>
                <a:latin typeface="Calibri"/>
                <a:cs typeface="Calibri"/>
              </a:rPr>
              <a:t>●</a:t>
            </a:r>
            <a:r>
              <a:rPr lang="en-US" sz="2400" dirty="0" smtClean="0">
                <a:effectLst>
                  <a:outerShdw blurRad="38100" dist="38100" dir="2700000" algn="tl">
                    <a:srgbClr val="000000"/>
                  </a:outerShdw>
                </a:effectLst>
              </a:rPr>
              <a:t>Safety Goggles        </a:t>
            </a:r>
          </a:p>
          <a:p>
            <a:pPr marL="342900">
              <a:spcBef>
                <a:spcPct val="20000"/>
              </a:spcBef>
              <a:buClr>
                <a:schemeClr val="hlink"/>
              </a:buClr>
              <a:buSzPct val="60000"/>
              <a:buNone/>
              <a:defRPr/>
            </a:pPr>
            <a:r>
              <a:rPr lang="en-US" sz="2400" dirty="0" smtClean="0">
                <a:effectLst>
                  <a:outerShdw blurRad="38100" dist="38100" dir="2700000" algn="tl">
                    <a:srgbClr val="000000"/>
                  </a:outerShdw>
                </a:effectLst>
                <a:latin typeface="Calibri"/>
                <a:cs typeface="Calibri"/>
              </a:rPr>
              <a:t>● </a:t>
            </a:r>
            <a:r>
              <a:rPr lang="en-US" sz="2400" dirty="0" smtClean="0">
                <a:effectLst>
                  <a:outerShdw blurRad="38100" dist="38100" dir="2700000" algn="tl">
                    <a:srgbClr val="000000"/>
                  </a:outerShdw>
                </a:effectLst>
              </a:rPr>
              <a:t>Ear Plug             </a:t>
            </a:r>
            <a:r>
              <a:rPr lang="en-US" sz="2400" dirty="0" smtClean="0">
                <a:effectLst>
                  <a:outerShdw blurRad="38100" dist="38100" dir="2700000" algn="tl">
                    <a:srgbClr val="000000"/>
                  </a:outerShdw>
                </a:effectLst>
                <a:latin typeface="Calibri"/>
                <a:cs typeface="Calibri"/>
              </a:rPr>
              <a:t>●</a:t>
            </a:r>
            <a:r>
              <a:rPr lang="en-US" sz="2400" dirty="0" smtClean="0">
                <a:effectLst>
                  <a:outerShdw blurRad="38100" dist="38100" dir="2700000" algn="tl">
                    <a:srgbClr val="000000"/>
                  </a:outerShdw>
                </a:effectLst>
              </a:rPr>
              <a:t> Rubber Hand Gloves    </a:t>
            </a:r>
            <a:r>
              <a:rPr lang="en-US" sz="2400" dirty="0" smtClean="0">
                <a:effectLst>
                  <a:outerShdw blurRad="38100" dist="38100" dir="2700000" algn="tl">
                    <a:srgbClr val="000000"/>
                  </a:outerShdw>
                </a:effectLst>
                <a:latin typeface="Calibri"/>
                <a:cs typeface="Calibri"/>
              </a:rPr>
              <a:t>●</a:t>
            </a:r>
            <a:r>
              <a:rPr lang="en-US" sz="2400" dirty="0" smtClean="0">
                <a:effectLst>
                  <a:outerShdw blurRad="38100" dist="38100" dir="2700000" algn="tl">
                    <a:srgbClr val="000000"/>
                  </a:outerShdw>
                </a:effectLst>
              </a:rPr>
              <a:t>Apron</a:t>
            </a:r>
          </a:p>
          <a:p>
            <a:pPr marL="342900">
              <a:spcBef>
                <a:spcPct val="20000"/>
              </a:spcBef>
              <a:buClr>
                <a:schemeClr val="hlink"/>
              </a:buClr>
              <a:buSzPct val="60000"/>
              <a:buNone/>
              <a:defRPr/>
            </a:pPr>
            <a:r>
              <a:rPr lang="en-US" sz="2400" dirty="0" smtClean="0">
                <a:effectLst>
                  <a:outerShdw blurRad="38100" dist="38100" dir="2700000" algn="tl">
                    <a:srgbClr val="000000"/>
                  </a:outerShdw>
                </a:effectLst>
                <a:latin typeface="Calibri"/>
                <a:cs typeface="Calibri"/>
              </a:rPr>
              <a:t>● Safety Jacket</a:t>
            </a:r>
            <a:r>
              <a:rPr lang="en-US" sz="2400" dirty="0" smtClean="0">
                <a:effectLst>
                  <a:outerShdw blurRad="38100" dist="38100" dir="2700000" algn="tl">
                    <a:srgbClr val="000000"/>
                  </a:outerShdw>
                </a:effectLst>
              </a:rPr>
              <a:t>    </a:t>
            </a:r>
            <a:r>
              <a:rPr lang="en-US" sz="2400" dirty="0" smtClean="0">
                <a:effectLst>
                  <a:outerShdw blurRad="38100" dist="38100" dir="2700000" algn="tl">
                    <a:srgbClr val="000000"/>
                  </a:outerShdw>
                </a:effectLst>
                <a:latin typeface="Calibri"/>
                <a:cs typeface="Calibri"/>
              </a:rPr>
              <a:t>●Leather Hand Gloves    ●</a:t>
            </a:r>
            <a:r>
              <a:rPr lang="en-US" sz="2400" dirty="0" smtClean="0">
                <a:effectLst>
                  <a:outerShdw blurRad="38100" dist="38100" dir="2700000" algn="tl">
                    <a:srgbClr val="000000"/>
                  </a:outerShdw>
                </a:effectLst>
              </a:rPr>
              <a:t>Safety Shoes </a:t>
            </a:r>
          </a:p>
          <a:p>
            <a:pPr marL="342900">
              <a:spcBef>
                <a:spcPct val="20000"/>
              </a:spcBef>
              <a:buClr>
                <a:schemeClr val="hlink"/>
              </a:buClr>
              <a:buSzPct val="60000"/>
              <a:buNone/>
              <a:defRPr/>
            </a:pPr>
            <a:r>
              <a:rPr lang="en-US" sz="2400" dirty="0" smtClean="0">
                <a:effectLst>
                  <a:outerShdw blurRad="38100" dist="38100" dir="2700000" algn="tl">
                    <a:srgbClr val="000000"/>
                  </a:outerShdw>
                </a:effectLst>
                <a:latin typeface="Calibri"/>
                <a:cs typeface="Calibri"/>
              </a:rPr>
              <a:t>● Safety Belt       ● Fall Arrester &amp;  Fall Arrester Rope </a:t>
            </a:r>
          </a:p>
          <a:p>
            <a:pPr marL="342900">
              <a:spcBef>
                <a:spcPct val="20000"/>
              </a:spcBef>
              <a:buClr>
                <a:schemeClr val="hlink"/>
              </a:buClr>
              <a:buSzPct val="60000"/>
              <a:buNone/>
              <a:defRPr/>
            </a:pPr>
            <a:r>
              <a:rPr lang="en-US" sz="2400" dirty="0" smtClean="0">
                <a:effectLst>
                  <a:outerShdw blurRad="38100" dist="38100" dir="2700000" algn="tl">
                    <a:srgbClr val="000000"/>
                  </a:outerShdw>
                </a:effectLst>
                <a:latin typeface="Calibri"/>
                <a:cs typeface="Calibri"/>
              </a:rPr>
              <a:t>● </a:t>
            </a:r>
            <a:r>
              <a:rPr lang="en-US" sz="2400" dirty="0" smtClean="0">
                <a:effectLst>
                  <a:outerShdw blurRad="38100" dist="38100" dir="2700000" algn="tl">
                    <a:srgbClr val="000000"/>
                  </a:outerShdw>
                </a:effectLst>
              </a:rPr>
              <a:t> </a:t>
            </a:r>
            <a:r>
              <a:rPr lang="en-US" sz="2400" dirty="0" err="1" smtClean="0">
                <a:effectLst>
                  <a:outerShdw blurRad="38100" dist="38100" dir="2700000" algn="tl">
                    <a:srgbClr val="000000"/>
                  </a:outerShdw>
                </a:effectLst>
              </a:rPr>
              <a:t>Descender</a:t>
            </a:r>
            <a:r>
              <a:rPr lang="en-US" sz="2400" dirty="0" smtClean="0">
                <a:effectLst>
                  <a:outerShdw blurRad="38100" dist="38100" dir="2700000" algn="tl">
                    <a:srgbClr val="000000"/>
                  </a:outerShdw>
                </a:effectLst>
              </a:rPr>
              <a:t> &amp; </a:t>
            </a:r>
            <a:r>
              <a:rPr lang="en-US" sz="2400" dirty="0" err="1" smtClean="0">
                <a:effectLst>
                  <a:outerShdw blurRad="38100" dist="38100" dir="2700000" algn="tl">
                    <a:srgbClr val="000000"/>
                  </a:outerShdw>
                </a:effectLst>
              </a:rPr>
              <a:t>Descender</a:t>
            </a:r>
            <a:r>
              <a:rPr lang="en-US" sz="2400" dirty="0" smtClean="0">
                <a:effectLst>
                  <a:outerShdw blurRad="38100" dist="38100" dir="2700000" algn="tl">
                    <a:srgbClr val="000000"/>
                  </a:outerShdw>
                </a:effectLst>
              </a:rPr>
              <a:t> Rope </a:t>
            </a:r>
            <a:r>
              <a:rPr lang="en-US" sz="2400" dirty="0" smtClean="0">
                <a:effectLst>
                  <a:outerShdw blurRad="38100" dist="38100" dir="2700000" algn="tl">
                    <a:srgbClr val="000000"/>
                  </a:outerShdw>
                </a:effectLst>
                <a:latin typeface="Calibri"/>
                <a:cs typeface="Calibri"/>
              </a:rPr>
              <a:t>● Full Body &amp; Half Body</a:t>
            </a:r>
          </a:p>
          <a:p>
            <a:pPr marL="342900">
              <a:spcBef>
                <a:spcPct val="20000"/>
              </a:spcBef>
              <a:buClr>
                <a:schemeClr val="hlink"/>
              </a:buClr>
              <a:buSzPct val="60000"/>
              <a:buNone/>
              <a:defRPr/>
            </a:pPr>
            <a:r>
              <a:rPr lang="en-US" sz="2400" dirty="0" smtClean="0">
                <a:effectLst>
                  <a:outerShdw blurRad="38100" dist="38100" dir="2700000" algn="tl">
                    <a:srgbClr val="000000"/>
                  </a:outerShdw>
                </a:effectLst>
                <a:latin typeface="Calibri"/>
                <a:cs typeface="Calibri"/>
              </a:rPr>
              <a:t>     Harness.</a:t>
            </a:r>
            <a:r>
              <a:rPr lang="en-US" sz="2400" dirty="0" smtClean="0">
                <a:effectLst>
                  <a:outerShdw blurRad="38100" dist="38100" dir="2700000" algn="tl">
                    <a:srgbClr val="000000"/>
                  </a:outerShdw>
                </a:effectLst>
              </a:rPr>
              <a:t>    </a:t>
            </a:r>
          </a:p>
          <a:p>
            <a:pPr marL="342900">
              <a:spcBef>
                <a:spcPct val="20000"/>
              </a:spcBef>
              <a:buClr>
                <a:schemeClr val="hlink"/>
              </a:buClr>
              <a:buSzPct val="60000"/>
              <a:buNone/>
              <a:defRPr/>
            </a:pPr>
            <a:r>
              <a:rPr lang="en-US" sz="2400" dirty="0" smtClean="0">
                <a:solidFill>
                  <a:srgbClr val="FFFF00"/>
                </a:solidFill>
                <a:effectLst>
                  <a:outerShdw blurRad="38100" dist="38100" dir="2700000" algn="tl">
                    <a:srgbClr val="000000"/>
                  </a:outerShdw>
                </a:effectLst>
              </a:rPr>
              <a:t>      The use and utility of above PPE will depend on the nature of job and practical situation of the present site .</a:t>
            </a:r>
          </a:p>
          <a:p>
            <a:pPr marL="342900">
              <a:spcBef>
                <a:spcPct val="20000"/>
              </a:spcBef>
              <a:buClr>
                <a:schemeClr val="hlink"/>
              </a:buClr>
              <a:buSzPct val="60000"/>
              <a:buNone/>
              <a:defRPr/>
            </a:pPr>
            <a:r>
              <a:rPr lang="en-US" sz="2400" dirty="0" smtClean="0">
                <a:effectLst>
                  <a:outerShdw blurRad="38100" dist="38100" dir="2700000" algn="tl">
                    <a:srgbClr val="000000"/>
                  </a:outerShdw>
                </a:effectLst>
              </a:rPr>
              <a:t>                           </a:t>
            </a:r>
          </a:p>
        </p:txBody>
      </p:sp>
      <p:sp>
        <p:nvSpPr>
          <p:cNvPr id="5" name="Slide Number Placeholder 4"/>
          <p:cNvSpPr>
            <a:spLocks noGrp="1"/>
          </p:cNvSpPr>
          <p:nvPr>
            <p:ph type="sldNum" sz="quarter" idx="12"/>
          </p:nvPr>
        </p:nvSpPr>
        <p:spPr/>
        <p:txBody>
          <a:bodyPr/>
          <a:lstStyle/>
          <a:p>
            <a:fld id="{21F4281B-3E9A-4634-AA66-23A3DD65E72E}"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066800"/>
          </a:xfrm>
        </p:spPr>
        <p:txBody>
          <a:bodyPr/>
          <a:lstStyle/>
          <a:p>
            <a:pPr algn="ctr"/>
            <a:r>
              <a:rPr lang="en-US" sz="3200" b="1" u="sng" dirty="0" smtClean="0">
                <a:latin typeface="Aharoni" pitchFamily="2" charset="-79"/>
                <a:cs typeface="Aharoni" pitchFamily="2" charset="-79"/>
              </a:rPr>
              <a:t>EHS ( Environment Health &amp; Safety ) Policy Of MBIZ INDIA </a:t>
            </a:r>
            <a:r>
              <a:rPr lang="en-US" sz="3200" dirty="0" smtClean="0"/>
              <a:t/>
            </a:r>
            <a:br>
              <a:rPr lang="en-US" sz="3200" dirty="0" smtClean="0"/>
            </a:br>
            <a:endParaRPr lang="en-US" sz="3200" dirty="0"/>
          </a:p>
        </p:txBody>
      </p:sp>
      <p:sp>
        <p:nvSpPr>
          <p:cNvPr id="3" name="Content Placeholder 2"/>
          <p:cNvSpPr>
            <a:spLocks noGrp="1"/>
          </p:cNvSpPr>
          <p:nvPr>
            <p:ph idx="1"/>
          </p:nvPr>
        </p:nvSpPr>
        <p:spPr>
          <a:xfrm>
            <a:off x="914400" y="1219200"/>
            <a:ext cx="7772400" cy="5410200"/>
          </a:xfrm>
        </p:spPr>
        <p:txBody>
          <a:bodyPr>
            <a:normAutofit fontScale="25000" lnSpcReduction="20000"/>
          </a:bodyPr>
          <a:lstStyle/>
          <a:p>
            <a:pPr>
              <a:buNone/>
            </a:pPr>
            <a:r>
              <a:rPr lang="en-US" b="1" dirty="0" smtClean="0"/>
              <a:t> </a:t>
            </a:r>
            <a:endParaRPr lang="en-US" dirty="0" smtClean="0"/>
          </a:p>
          <a:p>
            <a:pPr lvl="0" algn="just"/>
            <a:r>
              <a:rPr lang="en-US" sz="6200" b="1" dirty="0" smtClean="0"/>
              <a:t>To provide appropriate training and disseminate information to enable all employees to accept individual responsibility for Environment, Health and Safety, implement best practices, and work in partnership to create a culture of continuous improvement.</a:t>
            </a:r>
          </a:p>
          <a:p>
            <a:pPr lvl="0" algn="just"/>
            <a:r>
              <a:rPr lang="en-US" sz="6200" b="1" dirty="0" smtClean="0"/>
              <a:t>To take account of environment, occupational health and safety in planning and decision-making.</a:t>
            </a:r>
          </a:p>
          <a:p>
            <a:pPr lvl="0" algn="just"/>
            <a:r>
              <a:rPr lang="en-US" sz="6200" b="1" dirty="0" smtClean="0"/>
              <a:t>To contribute to sustainable development through the establishment and implementation of environment standards that are scientifically tested and meet the requirement of relevant laws, regulations and codes of practice.</a:t>
            </a:r>
          </a:p>
          <a:p>
            <a:pPr lvl="0" algn="just"/>
            <a:r>
              <a:rPr lang="en-US" sz="6200" b="1" dirty="0" smtClean="0"/>
              <a:t>To instill a sense of duty in every employee towards personal safety, as well as that of others who may be affected by the employee's actions.</a:t>
            </a:r>
          </a:p>
          <a:p>
            <a:pPr lvl="0" algn="just"/>
            <a:r>
              <a:rPr lang="en-US" sz="6200" b="1" dirty="0" smtClean="0"/>
              <a:t>To provide and maintain facilities, equipment, operations and working conditions which are safe for employees, visitors and contractors at the Company's premises.</a:t>
            </a:r>
          </a:p>
          <a:p>
            <a:pPr lvl="0" algn="just"/>
            <a:r>
              <a:rPr lang="en-US" sz="6200" b="1" dirty="0" smtClean="0"/>
              <a:t>To ensure safe handling, storage, use and disposal of all substances and materials that are classified as hazardous to health and environment.</a:t>
            </a:r>
          </a:p>
          <a:p>
            <a:pPr lvl="0" algn="just"/>
            <a:r>
              <a:rPr lang="en-US" sz="6200" b="1" dirty="0" smtClean="0"/>
              <a:t>To reduce waste, conserve energy, and promote recycling of materials wherever possible.</a:t>
            </a:r>
          </a:p>
          <a:p>
            <a:pPr lvl="0" algn="just"/>
            <a:r>
              <a:rPr lang="en-US" sz="6200" b="1" dirty="0" smtClean="0"/>
              <a:t>To institute and implement a system of regular EHS audit in order to assure compliance with laid down policy, benchmarked standards, and requirements of laws, regulations and applicable codes of practice.</a:t>
            </a:r>
          </a:p>
          <a:p>
            <a:pPr lvl="0" algn="just"/>
            <a:r>
              <a:rPr lang="en-US" sz="6200" b="1" dirty="0" smtClean="0"/>
              <a:t>To proactively share information with business partners towards inculcating world-class EHS standards across the value chain of which MBIZ INDIA is a part.</a:t>
            </a:r>
          </a:p>
          <a:p>
            <a:endParaRPr lang="en-US" dirty="0"/>
          </a:p>
        </p:txBody>
      </p:sp>
      <p:sp>
        <p:nvSpPr>
          <p:cNvPr id="4" name="Slide Number Placeholder 3"/>
          <p:cNvSpPr>
            <a:spLocks noGrp="1"/>
          </p:cNvSpPr>
          <p:nvPr>
            <p:ph type="sldNum" sz="quarter" idx="12"/>
          </p:nvPr>
        </p:nvSpPr>
        <p:spPr/>
        <p:txBody>
          <a:bodyPr/>
          <a:lstStyle/>
          <a:p>
            <a:fld id="{21F4281B-3E9A-4634-AA66-23A3DD65E72E}"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pPr algn="ctr"/>
            <a:r>
              <a:rPr lang="en-US" u="sng" dirty="0" smtClean="0">
                <a:latin typeface="Colonna MT" pitchFamily="82" charset="0"/>
              </a:rPr>
              <a:t>Quality Policy of MBIZ INDIA</a:t>
            </a:r>
            <a:endParaRPr lang="en-US" u="sng" dirty="0">
              <a:latin typeface="Colonna MT" pitchFamily="82" charset="0"/>
            </a:endParaRPr>
          </a:p>
        </p:txBody>
      </p:sp>
      <p:sp>
        <p:nvSpPr>
          <p:cNvPr id="3" name="Content Placeholder 2"/>
          <p:cNvSpPr>
            <a:spLocks noGrp="1"/>
          </p:cNvSpPr>
          <p:nvPr>
            <p:ph idx="1"/>
          </p:nvPr>
        </p:nvSpPr>
        <p:spPr>
          <a:xfrm>
            <a:off x="914400" y="1219200"/>
            <a:ext cx="7772400" cy="5105400"/>
          </a:xfrm>
        </p:spPr>
        <p:txBody>
          <a:bodyPr>
            <a:normAutofit fontScale="62500" lnSpcReduction="20000"/>
          </a:bodyPr>
          <a:lstStyle/>
          <a:p>
            <a:pPr algn="just"/>
            <a:r>
              <a:rPr lang="en-US" dirty="0" smtClean="0"/>
              <a:t>Health safety and environment policy is spelled out as under. Give priority to health, safety and protection of environment when carrying out its activities and we get it implemented on our Workers  when work is in progress.</a:t>
            </a:r>
          </a:p>
          <a:p>
            <a:pPr algn="just"/>
            <a:r>
              <a:rPr lang="en-US" dirty="0" smtClean="0"/>
              <a:t> Train its personnel in health safety and protection of environment before and during all types of field activities. Insist on personnel protective equipment ( PPE ) being worn systematically. </a:t>
            </a:r>
          </a:p>
          <a:p>
            <a:pPr algn="just"/>
            <a:r>
              <a:rPr lang="en-US" dirty="0" smtClean="0"/>
              <a:t>Develop an association with the authorities and develop and adopt the emergency and evacuation procedures to minimize the consequences of accident Research and establish procedures which improve, health, safety and environment protection and have sites check actively and regularly by management and HSE department. </a:t>
            </a:r>
          </a:p>
          <a:p>
            <a:pPr algn="just"/>
            <a:r>
              <a:rPr lang="en-US" dirty="0" smtClean="0"/>
              <a:t>Give priority to health, safety and protection of environment when carrying out its activities and we get it implemented on our Workers when work is in progress. </a:t>
            </a:r>
          </a:p>
          <a:p>
            <a:pPr algn="just"/>
            <a:r>
              <a:rPr lang="en-US" dirty="0" smtClean="0"/>
              <a:t>Define practical means for taking into account and minimizing the impact of our activity on the environment. No smoking in camps. Incorporate these principles into responsibilities of its management. By applying these principles we aim to improve our working conditions and ensure quality services for our clients.</a:t>
            </a:r>
          </a:p>
          <a:p>
            <a:endParaRPr lang="en-US" dirty="0"/>
          </a:p>
        </p:txBody>
      </p:sp>
      <p:sp>
        <p:nvSpPr>
          <p:cNvPr id="4" name="Slide Number Placeholder 3"/>
          <p:cNvSpPr>
            <a:spLocks noGrp="1"/>
          </p:cNvSpPr>
          <p:nvPr>
            <p:ph type="sldNum" sz="quarter" idx="12"/>
          </p:nvPr>
        </p:nvSpPr>
        <p:spPr/>
        <p:txBody>
          <a:bodyPr/>
          <a:lstStyle/>
          <a:p>
            <a:fld id="{21F4281B-3E9A-4634-AA66-23A3DD65E72E}"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609600"/>
          </a:xfrm>
        </p:spPr>
        <p:txBody>
          <a:bodyPr/>
          <a:lstStyle/>
          <a:p>
            <a:pPr algn="ctr"/>
            <a:r>
              <a:rPr lang="en-US" sz="3200" b="1" u="sng" dirty="0" smtClean="0"/>
              <a:t>ADVISORY BOARD  OF MBIZ INDIA</a:t>
            </a:r>
            <a:r>
              <a:rPr lang="en-US" dirty="0" smtClean="0"/>
              <a:t/>
            </a:r>
            <a:br>
              <a:rPr lang="en-US" dirty="0" smtClean="0"/>
            </a:br>
            <a:endParaRPr lang="en-US" dirty="0"/>
          </a:p>
        </p:txBody>
      </p:sp>
      <p:sp>
        <p:nvSpPr>
          <p:cNvPr id="3" name="Content Placeholder 2"/>
          <p:cNvSpPr>
            <a:spLocks noGrp="1"/>
          </p:cNvSpPr>
          <p:nvPr>
            <p:ph idx="1"/>
          </p:nvPr>
        </p:nvSpPr>
        <p:spPr>
          <a:xfrm>
            <a:off x="914400" y="1143000"/>
            <a:ext cx="7772400" cy="5212560"/>
          </a:xfrm>
        </p:spPr>
        <p:txBody>
          <a:bodyPr>
            <a:normAutofit fontScale="25000" lnSpcReduction="20000"/>
          </a:bodyPr>
          <a:lstStyle/>
          <a:p>
            <a:pPr lvl="0">
              <a:buNone/>
            </a:pPr>
            <a:r>
              <a:rPr lang="en-US" sz="7400" b="1" dirty="0" smtClean="0"/>
              <a:t>  </a:t>
            </a:r>
            <a:r>
              <a:rPr lang="en-US" sz="8000" b="1" dirty="0" smtClean="0"/>
              <a:t>1.  MR. ARUN CHAKRABORTY</a:t>
            </a:r>
            <a:endParaRPr lang="en-US" sz="8000" dirty="0" smtClean="0"/>
          </a:p>
          <a:p>
            <a:pPr>
              <a:buNone/>
            </a:pPr>
            <a:r>
              <a:rPr lang="en-US" sz="8000" b="1" dirty="0" smtClean="0"/>
              <a:t>        EX-  MANAGER OF NICHOLAS  PIRAMAL  INDIA  LTD. </a:t>
            </a:r>
            <a:endParaRPr lang="en-US" sz="8000" dirty="0" smtClean="0"/>
          </a:p>
          <a:p>
            <a:pPr>
              <a:buNone/>
            </a:pPr>
            <a:r>
              <a:rPr lang="en-US" sz="8000" b="1" dirty="0" smtClean="0"/>
              <a:t>        EXPERIENCE – 40 YEARS IN MARKETING &amp; HOSPITALITY.</a:t>
            </a:r>
            <a:endParaRPr lang="en-US" sz="8000" dirty="0" smtClean="0"/>
          </a:p>
          <a:p>
            <a:pPr lvl="0">
              <a:buNone/>
            </a:pPr>
            <a:endParaRPr lang="en-US" sz="7400" b="1" dirty="0" smtClean="0"/>
          </a:p>
          <a:p>
            <a:pPr lvl="0">
              <a:buNone/>
            </a:pPr>
            <a:endParaRPr lang="en-US" sz="7400" b="1" dirty="0" smtClean="0"/>
          </a:p>
          <a:p>
            <a:pPr lvl="0">
              <a:buNone/>
            </a:pPr>
            <a:r>
              <a:rPr lang="en-US" sz="7400" b="1" dirty="0" smtClean="0"/>
              <a:t>2.    MR. B.  K.   CHAKRABORTY</a:t>
            </a:r>
            <a:endParaRPr lang="en-US" sz="7400" dirty="0" smtClean="0"/>
          </a:p>
          <a:p>
            <a:pPr>
              <a:buNone/>
            </a:pPr>
            <a:r>
              <a:rPr lang="en-US" sz="7400" b="1" dirty="0" smtClean="0"/>
              <a:t>        B.E .( MECHANICAL ) , SUGER  TECH. , INDUSTRIAL  TRANNING FROM  GERMANY.  </a:t>
            </a:r>
            <a:endParaRPr lang="en-US" sz="7400" dirty="0" smtClean="0"/>
          </a:p>
          <a:p>
            <a:pPr>
              <a:buNone/>
            </a:pPr>
            <a:r>
              <a:rPr lang="en-US" sz="7400" b="1" dirty="0" smtClean="0"/>
              <a:t>        C.E.O. OF  VAMAN  ENGINEERS INDIA  LTD. , MUMBAI.</a:t>
            </a:r>
            <a:endParaRPr lang="en-US" sz="7400" dirty="0" smtClean="0"/>
          </a:p>
          <a:p>
            <a:pPr>
              <a:buNone/>
            </a:pPr>
            <a:r>
              <a:rPr lang="en-US" sz="7400" b="1" dirty="0" smtClean="0"/>
              <a:t>        EX  GENERAL  MANAGER  OF  UNION  CARBIDE  OF  INDIA  LTD.</a:t>
            </a:r>
            <a:endParaRPr lang="en-US" sz="7400" dirty="0" smtClean="0"/>
          </a:p>
          <a:p>
            <a:pPr>
              <a:buNone/>
            </a:pPr>
            <a:r>
              <a:rPr lang="en-US" sz="7400" b="1" dirty="0" smtClean="0"/>
              <a:t>        EX.  GENERAL  MANAGER  OF  GUJRAT  HEAVY  CHEMICALS LTD.  &amp;  OTHERS.</a:t>
            </a:r>
            <a:endParaRPr lang="en-US" sz="7400" dirty="0" smtClean="0"/>
          </a:p>
          <a:p>
            <a:pPr>
              <a:buNone/>
            </a:pPr>
            <a:r>
              <a:rPr lang="en-US" sz="7400" b="1" dirty="0" smtClean="0"/>
              <a:t>        EXPERIENCE : ERECTION  &amp;  COMMISSIONING OF  PROJECTS,</a:t>
            </a:r>
            <a:endParaRPr lang="en-US" sz="7400" dirty="0" smtClean="0"/>
          </a:p>
          <a:p>
            <a:pPr>
              <a:buNone/>
            </a:pPr>
            <a:r>
              <a:rPr lang="en-US" sz="7400" b="1" dirty="0" smtClean="0"/>
              <a:t>        FACTORY  MAINTENANCE ,  MODERNISATION OF PLANTS &amp; INDUSTRY, OPERATION &amp; MAINTENANCE, FACILITY SERVICES, HOSPITALITY &amp; HOUSEKEEPING SERVICES  ETC. TOTAL  EXPERIENCE  38 YEARS.</a:t>
            </a:r>
            <a:endParaRPr lang="en-US" sz="7400" dirty="0" smtClean="0"/>
          </a:p>
          <a:p>
            <a:pPr lvl="0">
              <a:buNone/>
            </a:pPr>
            <a:endParaRPr lang="en-US" b="1" dirty="0" smtClean="0"/>
          </a:p>
          <a:p>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85800"/>
          </a:xfrm>
        </p:spPr>
        <p:txBody>
          <a:bodyPr/>
          <a:lstStyle/>
          <a:p>
            <a:pPr algn="ctr"/>
            <a:r>
              <a:rPr lang="en-US" sz="3200" b="1" u="sng" dirty="0" smtClean="0"/>
              <a:t>ADVISORY BOARD  OF MBIZ INDIA</a:t>
            </a:r>
            <a:r>
              <a:rPr lang="en-US" sz="3200" dirty="0" smtClean="0"/>
              <a:t/>
            </a:r>
            <a:br>
              <a:rPr lang="en-US" sz="3200" dirty="0" smtClean="0"/>
            </a:br>
            <a:endParaRPr lang="en-US" sz="3200" dirty="0"/>
          </a:p>
        </p:txBody>
      </p:sp>
      <p:sp>
        <p:nvSpPr>
          <p:cNvPr id="3" name="Content Placeholder 2"/>
          <p:cNvSpPr>
            <a:spLocks noGrp="1"/>
          </p:cNvSpPr>
          <p:nvPr>
            <p:ph idx="1"/>
          </p:nvPr>
        </p:nvSpPr>
        <p:spPr>
          <a:xfrm>
            <a:off x="914400" y="990600"/>
            <a:ext cx="7772400" cy="5364960"/>
          </a:xfrm>
        </p:spPr>
        <p:txBody>
          <a:bodyPr>
            <a:normAutofit lnSpcReduction="10000"/>
          </a:bodyPr>
          <a:lstStyle/>
          <a:p>
            <a:pPr lvl="0">
              <a:buNone/>
            </a:pPr>
            <a:r>
              <a:rPr lang="en-US" sz="2000" b="1" dirty="0" smtClean="0"/>
              <a:t>3.   MR.  S.  K .  CHAKRABORTY</a:t>
            </a:r>
            <a:endParaRPr lang="en-US" sz="2000" dirty="0" smtClean="0"/>
          </a:p>
          <a:p>
            <a:pPr>
              <a:buNone/>
            </a:pPr>
            <a:r>
              <a:rPr lang="en-US" sz="2000" b="1" dirty="0" smtClean="0"/>
              <a:t>       EX  GENERAL  MANAGER  OF LARSEN  &amp;  TOUBRO  LTD. , ECC      DIV. , NEW DELHI.</a:t>
            </a:r>
            <a:endParaRPr lang="en-US" sz="2000" dirty="0" smtClean="0"/>
          </a:p>
          <a:p>
            <a:pPr>
              <a:buNone/>
            </a:pPr>
            <a:r>
              <a:rPr lang="en-US" sz="2000" b="1" dirty="0" smtClean="0"/>
              <a:t>        EX - Vice President, </a:t>
            </a:r>
            <a:r>
              <a:rPr lang="en-US" sz="2000" b="1" dirty="0" err="1" smtClean="0"/>
              <a:t>Fedders</a:t>
            </a:r>
            <a:r>
              <a:rPr lang="en-US" sz="2000" b="1" dirty="0" smtClean="0"/>
              <a:t> Lloyd Corporation Limited</a:t>
            </a:r>
            <a:endParaRPr lang="en-US" sz="2000" dirty="0" smtClean="0"/>
          </a:p>
          <a:p>
            <a:pPr>
              <a:buNone/>
            </a:pPr>
            <a:r>
              <a:rPr lang="en-US" sz="2000" b="1" dirty="0" smtClean="0"/>
              <a:t>        B.E ( ELECTRICAL ) , A.M.I.E ,</a:t>
            </a:r>
            <a:endParaRPr lang="en-US" sz="2000" dirty="0" smtClean="0"/>
          </a:p>
          <a:p>
            <a:pPr>
              <a:buNone/>
            </a:pPr>
            <a:r>
              <a:rPr lang="en-US" sz="2000" b="1" dirty="0" smtClean="0"/>
              <a:t>        EXPERIENCE :  ERECTION &amp; COMMISSIONING OF  PROJECTS</a:t>
            </a:r>
          </a:p>
          <a:p>
            <a:pPr>
              <a:buNone/>
            </a:pPr>
            <a:r>
              <a:rPr lang="en-US" sz="2000" b="1" dirty="0" smtClean="0"/>
              <a:t>        ( INDIA &amp; OVERSEAS ).</a:t>
            </a:r>
            <a:endParaRPr lang="en-US" sz="2000" dirty="0" smtClean="0"/>
          </a:p>
          <a:p>
            <a:pPr>
              <a:buNone/>
            </a:pPr>
            <a:r>
              <a:rPr lang="en-US" sz="2000" b="1" dirty="0" smtClean="0"/>
              <a:t>        INDUSTRIAL  MANAGEMENT , MODERNISATION  OF  PLANTS     ETC.</a:t>
            </a:r>
          </a:p>
          <a:p>
            <a:pPr lvl="0">
              <a:buNone/>
            </a:pPr>
            <a:r>
              <a:rPr lang="en-US" sz="2000" b="1" dirty="0" smtClean="0"/>
              <a:t>4.  MR.  KAMAL  BHATTACHARYA </a:t>
            </a:r>
            <a:endParaRPr lang="en-US" sz="2000" dirty="0" smtClean="0"/>
          </a:p>
          <a:p>
            <a:pPr>
              <a:buNone/>
            </a:pPr>
            <a:r>
              <a:rPr lang="en-US" sz="2000" b="1" dirty="0" smtClean="0"/>
              <a:t>       ONE OF THE OWNERS OF</a:t>
            </a:r>
            <a:endParaRPr lang="en-US" sz="2000" dirty="0" smtClean="0"/>
          </a:p>
          <a:p>
            <a:pPr>
              <a:buNone/>
            </a:pPr>
            <a:r>
              <a:rPr lang="en-US" sz="2000" b="1" dirty="0" smtClean="0"/>
              <a:t>      SAMSONS ( INDIA ) , STARKMAN GESHAFTE .</a:t>
            </a:r>
            <a:endParaRPr lang="en-US" sz="2000" dirty="0" smtClean="0"/>
          </a:p>
          <a:p>
            <a:pPr>
              <a:buNone/>
            </a:pPr>
            <a:r>
              <a:rPr lang="en-US" sz="2000" b="1" dirty="0" smtClean="0"/>
              <a:t>      MANUFACTURER OF MECHANICAL &amp; ELECTRICAL CARBON</a:t>
            </a:r>
          </a:p>
          <a:p>
            <a:pPr>
              <a:buNone/>
            </a:pPr>
            <a:r>
              <a:rPr lang="en-US" sz="2000" b="1" dirty="0" smtClean="0"/>
              <a:t>      AND TEFLON SPHERES.</a:t>
            </a:r>
            <a:endParaRPr lang="en-US" sz="2000" dirty="0" smtClean="0"/>
          </a:p>
          <a:p>
            <a:pPr>
              <a:buNone/>
            </a:pPr>
            <a:r>
              <a:rPr lang="en-US" sz="2000" b="1" dirty="0" smtClean="0"/>
              <a:t>      EXPERIENCE : 50 YEARS .</a:t>
            </a:r>
            <a:endParaRPr lang="en-US" sz="2000" dirty="0" smtClean="0"/>
          </a:p>
          <a:p>
            <a:pPr>
              <a:buNone/>
            </a:pPr>
            <a:endParaRPr lang="en-US" sz="2000" dirty="0" smtClean="0"/>
          </a:p>
          <a:p>
            <a:endParaRPr lang="en-US" sz="2400"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09600"/>
          </a:xfrm>
        </p:spPr>
        <p:txBody>
          <a:bodyPr/>
          <a:lstStyle/>
          <a:p>
            <a:pPr algn="ctr"/>
            <a:r>
              <a:rPr lang="en-US" sz="3600" b="1" u="sng" dirty="0" smtClean="0"/>
              <a:t>ADVISORY BOARD  OF MBIZ INDIA</a:t>
            </a:r>
            <a:endParaRPr lang="en-US" sz="3600" dirty="0"/>
          </a:p>
        </p:txBody>
      </p:sp>
      <p:sp>
        <p:nvSpPr>
          <p:cNvPr id="3" name="Content Placeholder 2"/>
          <p:cNvSpPr>
            <a:spLocks noGrp="1"/>
          </p:cNvSpPr>
          <p:nvPr>
            <p:ph idx="1"/>
          </p:nvPr>
        </p:nvSpPr>
        <p:spPr>
          <a:xfrm>
            <a:off x="914400" y="838200"/>
            <a:ext cx="7772400" cy="5517360"/>
          </a:xfrm>
        </p:spPr>
        <p:txBody>
          <a:bodyPr>
            <a:normAutofit fontScale="70000" lnSpcReduction="20000"/>
          </a:bodyPr>
          <a:lstStyle/>
          <a:p>
            <a:pPr lvl="0">
              <a:buNone/>
            </a:pPr>
            <a:r>
              <a:rPr lang="en-US" sz="2300" b="1" dirty="0" smtClean="0"/>
              <a:t>5.    Mr.  B. CHAKRABORTY </a:t>
            </a:r>
            <a:endParaRPr lang="en-US" sz="2300" dirty="0" smtClean="0"/>
          </a:p>
          <a:p>
            <a:pPr>
              <a:buNone/>
            </a:pPr>
            <a:r>
              <a:rPr lang="en-US" sz="2300" b="1" dirty="0" smtClean="0"/>
              <a:t>        D.T.Q.M. ISO 9001</a:t>
            </a:r>
            <a:endParaRPr lang="en-US" sz="2300" dirty="0" smtClean="0"/>
          </a:p>
          <a:p>
            <a:pPr>
              <a:buNone/>
            </a:pPr>
            <a:r>
              <a:rPr lang="en-US" sz="2300" b="1" dirty="0" smtClean="0"/>
              <a:t>        EXPERIENCE : 24 YEARS.</a:t>
            </a:r>
            <a:endParaRPr lang="en-US" sz="2300" dirty="0" smtClean="0"/>
          </a:p>
          <a:p>
            <a:pPr>
              <a:buNone/>
            </a:pPr>
            <a:r>
              <a:rPr lang="en-US" sz="2300" b="1" dirty="0" smtClean="0"/>
              <a:t>        ERECTION COMMISSIONING OF PROJECTS</a:t>
            </a:r>
          </a:p>
          <a:p>
            <a:pPr>
              <a:buNone/>
            </a:pPr>
            <a:r>
              <a:rPr lang="en-US" sz="2300" b="1" dirty="0" smtClean="0"/>
              <a:t>       ( ELECTRICAL , CIVIL , STRUCTURAL )</a:t>
            </a:r>
            <a:endParaRPr lang="en-US" sz="2300" dirty="0" smtClean="0"/>
          </a:p>
          <a:p>
            <a:pPr>
              <a:buNone/>
            </a:pPr>
            <a:r>
              <a:rPr lang="en-US" sz="2300" b="1" dirty="0" smtClean="0"/>
              <a:t>        FACILITY  &amp;  HOSPITALITY  MANAGEMENT , DESIGN ,</a:t>
            </a:r>
          </a:p>
          <a:p>
            <a:pPr>
              <a:buNone/>
            </a:pPr>
            <a:r>
              <a:rPr lang="en-US" sz="2300" b="1" dirty="0" smtClean="0"/>
              <a:t>        QUALITY  CONTROL.</a:t>
            </a:r>
            <a:endParaRPr lang="en-US" sz="2300" dirty="0" smtClean="0"/>
          </a:p>
          <a:p>
            <a:pPr>
              <a:buNone/>
            </a:pPr>
            <a:r>
              <a:rPr lang="en-US" sz="2300" b="1" dirty="0" smtClean="0"/>
              <a:t>        EXPORT – IMPORT.</a:t>
            </a:r>
            <a:endParaRPr lang="en-US" sz="2300" dirty="0" smtClean="0"/>
          </a:p>
          <a:p>
            <a:pPr>
              <a:buNone/>
            </a:pPr>
            <a:r>
              <a:rPr lang="en-US" sz="2300" b="1" dirty="0" smtClean="0"/>
              <a:t> </a:t>
            </a:r>
            <a:endParaRPr lang="en-US" sz="2300" dirty="0" smtClean="0"/>
          </a:p>
          <a:p>
            <a:pPr lvl="0">
              <a:buNone/>
            </a:pPr>
            <a:r>
              <a:rPr lang="en-US" sz="2300" b="1" dirty="0" smtClean="0"/>
              <a:t>6.     MRS. MITHU CHAKRABORTY</a:t>
            </a:r>
            <a:endParaRPr lang="en-US" sz="2300" dirty="0" smtClean="0"/>
          </a:p>
          <a:p>
            <a:pPr>
              <a:buNone/>
            </a:pPr>
            <a:r>
              <a:rPr lang="en-US" sz="2300" b="1" dirty="0" smtClean="0"/>
              <a:t>         ONE OF THE OWNER OF MBIZ INDIA </a:t>
            </a:r>
            <a:endParaRPr lang="en-US" sz="2300" dirty="0" smtClean="0"/>
          </a:p>
          <a:p>
            <a:pPr>
              <a:buNone/>
            </a:pPr>
            <a:r>
              <a:rPr lang="en-US" sz="2300" b="1" dirty="0" smtClean="0"/>
              <a:t>         EXPERIENCE : 15 YEARS </a:t>
            </a:r>
            <a:endParaRPr lang="en-US" sz="2300" dirty="0" smtClean="0"/>
          </a:p>
          <a:p>
            <a:pPr>
              <a:buNone/>
            </a:pPr>
            <a:r>
              <a:rPr lang="en-US" sz="2300" b="1" dirty="0" smtClean="0"/>
              <a:t>         ACCOUNTS , INTERNAL MANAGEMENT &amp; BANKING  </a:t>
            </a:r>
          </a:p>
          <a:p>
            <a:pPr>
              <a:buNone/>
            </a:pPr>
            <a:r>
              <a:rPr lang="en-US" sz="2300" b="1" dirty="0" smtClean="0"/>
              <a:t>         FORMALITIES.</a:t>
            </a:r>
          </a:p>
          <a:p>
            <a:pPr marL="525780" indent="-457200">
              <a:buNone/>
            </a:pPr>
            <a:r>
              <a:rPr lang="en-US" sz="2300" b="1" dirty="0" smtClean="0"/>
              <a:t>7 .     Mr. ABHIJIT PAL CHAUCHURY</a:t>
            </a:r>
          </a:p>
          <a:p>
            <a:pPr marL="525780" indent="-457200">
              <a:buNone/>
            </a:pPr>
            <a:r>
              <a:rPr lang="en-US" sz="2300" b="1" dirty="0" smtClean="0"/>
              <a:t>         Ex SERVICE MAN , EX- INDIAN AIR FORCE,</a:t>
            </a:r>
          </a:p>
          <a:p>
            <a:pPr marL="525780" indent="-457200">
              <a:buNone/>
            </a:pPr>
            <a:r>
              <a:rPr lang="en-US" sz="2300" b="1" dirty="0" smtClean="0"/>
              <a:t>         EXPERIENCE :  20 YRS SENIOR LEVEL MANAGEMENT  EXPERIENCE,</a:t>
            </a:r>
          </a:p>
          <a:p>
            <a:pPr marL="525780" indent="-457200">
              <a:buNone/>
            </a:pPr>
            <a:r>
              <a:rPr lang="en-US" sz="2300" b="1" dirty="0" smtClean="0"/>
              <a:t>         EXPERIENCED IN SECURITY MANAGEMENT / ADMIN / ELECTRICAL &amp; LOGISTIC.</a:t>
            </a:r>
          </a:p>
          <a:p>
            <a:pPr marL="525780" indent="-457200">
              <a:buNone/>
            </a:pPr>
            <a:r>
              <a:rPr lang="en-US" sz="2300" b="1" dirty="0" smtClean="0"/>
              <a:t>         EXPERIENCED IN  TOTAL EHS  SYSTEM. </a:t>
            </a:r>
          </a:p>
          <a:p>
            <a:pPr>
              <a:buNone/>
            </a:pPr>
            <a:endParaRPr lang="en-US" dirty="0" smtClean="0"/>
          </a:p>
          <a:p>
            <a:pPr>
              <a:buNone/>
            </a:pPr>
            <a:endParaRPr lang="en-US" dirty="0"/>
          </a:p>
        </p:txBody>
      </p:sp>
      <p:sp>
        <p:nvSpPr>
          <p:cNvPr id="6" name="Slide Number Placeholder 5"/>
          <p:cNvSpPr>
            <a:spLocks noGrp="1"/>
          </p:cNvSpPr>
          <p:nvPr>
            <p:ph type="sldNum" sz="quarter" idx="12"/>
          </p:nvPr>
        </p:nvSpPr>
        <p:spPr/>
        <p:txBody>
          <a:bodyPr/>
          <a:lstStyle/>
          <a:p>
            <a:fld id="{21F4281B-3E9A-4634-AA66-23A3DD65E72E}" type="slidenum">
              <a:rPr lang="en-US" smtClean="0"/>
              <a:pPr/>
              <a:t>36</a:t>
            </a:fld>
            <a:endParaRPr lang="en-US" dirty="0"/>
          </a:p>
        </p:txBody>
      </p:sp>
    </p:spTree>
  </p:cSld>
  <p:clrMapOvr>
    <a:masterClrMapping/>
  </p:clrMapOvr>
  <p:transition>
    <p:comb/>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pPr algn="ctr"/>
            <a:r>
              <a:rPr lang="en-US" sz="2800" b="1" u="sng" dirty="0" smtClean="0"/>
              <a:t>MAIN  STRENGTH  OF  THE  COMPANY</a:t>
            </a:r>
            <a:r>
              <a:rPr lang="en-US" dirty="0" smtClean="0"/>
              <a:t/>
            </a:r>
            <a:br>
              <a:rPr lang="en-US" dirty="0" smtClean="0"/>
            </a:br>
            <a:endParaRPr lang="en-US" dirty="0"/>
          </a:p>
        </p:txBody>
      </p:sp>
      <p:sp>
        <p:nvSpPr>
          <p:cNvPr id="3" name="Content Placeholder 2"/>
          <p:cNvSpPr>
            <a:spLocks noGrp="1"/>
          </p:cNvSpPr>
          <p:nvPr>
            <p:ph idx="1"/>
          </p:nvPr>
        </p:nvSpPr>
        <p:spPr>
          <a:xfrm>
            <a:off x="914400" y="1295400"/>
            <a:ext cx="7772400" cy="5060160"/>
          </a:xfrm>
        </p:spPr>
        <p:txBody>
          <a:bodyPr>
            <a:normAutofit lnSpcReduction="10000"/>
          </a:bodyPr>
          <a:lstStyle/>
          <a:p>
            <a:r>
              <a:rPr lang="en-US" sz="2000" b="1" dirty="0" smtClean="0"/>
              <a:t>ABILITY TO DO HARD WORK , EFFICIENT MANAGEMENT PERSONALS, EXPERIENCED &amp; HARD WORKING STAFF MEMBERS , ADOPTION OF MODERN , METHODICAL &amp; SCIENTIFIC MANAGEMENT SYSTEM, SINCERITY , HONESTY , SAFETY &amp; SECURITY, QUALITY MATERIAL &amp; SERVICE .</a:t>
            </a:r>
            <a:endParaRPr lang="en-US" sz="2000" dirty="0" smtClean="0"/>
          </a:p>
          <a:p>
            <a:pPr>
              <a:buNone/>
            </a:pPr>
            <a:r>
              <a:rPr lang="en-US" b="1" u="sng" dirty="0" smtClean="0"/>
              <a:t>    </a:t>
            </a:r>
          </a:p>
          <a:p>
            <a:pPr>
              <a:buNone/>
            </a:pPr>
            <a:r>
              <a:rPr lang="en-US" sz="2400" b="1" u="sng" dirty="0" smtClean="0"/>
              <a:t>STRENGTH  OF  WORKERS</a:t>
            </a:r>
            <a:endParaRPr lang="en-US" sz="2400" dirty="0" smtClean="0"/>
          </a:p>
          <a:p>
            <a:r>
              <a:rPr lang="en-US" sz="2200" b="1" dirty="0" smtClean="0"/>
              <a:t>WE CAN ARRANGE ABOUT </a:t>
            </a:r>
            <a:r>
              <a:rPr lang="en-US" sz="2200" b="1" dirty="0" smtClean="0">
                <a:latin typeface="Arial Rounded MT Bold" pitchFamily="34" charset="0"/>
              </a:rPr>
              <a:t>100</a:t>
            </a:r>
            <a:r>
              <a:rPr lang="en-US" sz="2200" b="1" dirty="0" smtClean="0"/>
              <a:t> NOS OF SUITABLE WORKERS OF DIFFERENT CATEGORIES  WITHIN </a:t>
            </a:r>
            <a:r>
              <a:rPr lang="en-US" sz="2200" b="1" dirty="0" smtClean="0">
                <a:latin typeface="Arial Rounded MT Bold" pitchFamily="34" charset="0"/>
              </a:rPr>
              <a:t>15</a:t>
            </a:r>
            <a:r>
              <a:rPr lang="en-US" sz="2200" b="1" dirty="0" smtClean="0"/>
              <a:t> DAYS OF TIME* IF SITUATION DEMANDS. </a:t>
            </a:r>
            <a:endParaRPr lang="en-US" sz="2200" dirty="0" smtClean="0"/>
          </a:p>
          <a:p>
            <a:pPr>
              <a:buNone/>
            </a:pPr>
            <a:r>
              <a:rPr lang="en-US" sz="1600" b="1" dirty="0" smtClean="0"/>
              <a:t>*UNDER  NORMAL  </a:t>
            </a:r>
            <a:r>
              <a:rPr lang="en-US" sz="1600" b="1" smtClean="0"/>
              <a:t>SITUATION  AND   </a:t>
            </a:r>
            <a:r>
              <a:rPr lang="en-US" sz="1600" b="1" dirty="0" smtClean="0"/>
              <a:t>AGAINST  PROPER   REMUNERETION.</a:t>
            </a:r>
          </a:p>
          <a:p>
            <a:pPr>
              <a:buNone/>
            </a:pPr>
            <a:endParaRPr lang="en-US" sz="1600" dirty="0" smtClean="0"/>
          </a:p>
          <a:p>
            <a:pPr>
              <a:buNone/>
            </a:pPr>
            <a:r>
              <a:rPr lang="en-US" dirty="0" smtClean="0"/>
              <a:t>     </a:t>
            </a:r>
            <a:r>
              <a:rPr lang="en-US" sz="2400" b="1" dirty="0" smtClean="0"/>
              <a:t>OUR BANKER  : HDFC BANK LIMITED , BAGUIATI , RAJARHAT.</a:t>
            </a:r>
            <a:endParaRPr lang="en-US" sz="2400" dirty="0" smtClean="0"/>
          </a:p>
          <a:p>
            <a:pPr>
              <a:buNone/>
            </a:pPr>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533400"/>
          </a:xfrm>
        </p:spPr>
        <p:txBody>
          <a:bodyPr/>
          <a:lstStyle/>
          <a:p>
            <a:pPr algn="ctr"/>
            <a:r>
              <a:rPr lang="en-US" sz="2400" dirty="0" smtClean="0"/>
              <a:t>-:</a:t>
            </a:r>
            <a:r>
              <a:rPr lang="en-US" sz="2400" u="sng" dirty="0" smtClean="0"/>
              <a:t>Some of our Major Clients</a:t>
            </a:r>
            <a:r>
              <a:rPr lang="en-US" sz="2400" dirty="0" smtClean="0"/>
              <a:t>:-</a:t>
            </a:r>
            <a:endParaRPr lang="en-US" sz="2400" dirty="0"/>
          </a:p>
        </p:txBody>
      </p:sp>
      <p:sp>
        <p:nvSpPr>
          <p:cNvPr id="3" name="Content Placeholder 2"/>
          <p:cNvSpPr>
            <a:spLocks noGrp="1"/>
          </p:cNvSpPr>
          <p:nvPr>
            <p:ph idx="1"/>
          </p:nvPr>
        </p:nvSpPr>
        <p:spPr>
          <a:xfrm>
            <a:off x="914400" y="685800"/>
            <a:ext cx="7772400" cy="6019800"/>
          </a:xfrm>
        </p:spPr>
        <p:txBody>
          <a:bodyPr>
            <a:normAutofit fontScale="47500" lnSpcReduction="20000"/>
          </a:bodyPr>
          <a:lstStyle/>
          <a:p>
            <a:r>
              <a:rPr lang="en-US" sz="3200" dirty="0" smtClean="0"/>
              <a:t>Eden Engineering Co.</a:t>
            </a:r>
          </a:p>
          <a:p>
            <a:r>
              <a:rPr lang="en-US" sz="3200" dirty="0" smtClean="0"/>
              <a:t>Vision Control.</a:t>
            </a:r>
          </a:p>
          <a:p>
            <a:r>
              <a:rPr lang="en-US" sz="3200" dirty="0" smtClean="0"/>
              <a:t>I P </a:t>
            </a:r>
            <a:r>
              <a:rPr lang="en-US" sz="3200" dirty="0" err="1" smtClean="0"/>
              <a:t>Infrapower</a:t>
            </a:r>
            <a:r>
              <a:rPr lang="en-US" sz="3200" dirty="0" smtClean="0"/>
              <a:t> Pvt. Ltd.</a:t>
            </a:r>
          </a:p>
          <a:p>
            <a:r>
              <a:rPr lang="en-US" sz="3200" dirty="0" err="1" smtClean="0"/>
              <a:t>Mageba</a:t>
            </a:r>
            <a:r>
              <a:rPr lang="en-US" sz="3200" dirty="0" smtClean="0"/>
              <a:t> ( </a:t>
            </a:r>
            <a:r>
              <a:rPr lang="en-US" sz="3200" dirty="0" err="1" smtClean="0"/>
              <a:t>Metco</a:t>
            </a:r>
            <a:r>
              <a:rPr lang="en-US" sz="3200" dirty="0" smtClean="0"/>
              <a:t> Group of Companies )</a:t>
            </a:r>
          </a:p>
          <a:p>
            <a:r>
              <a:rPr lang="en-US" sz="3200" dirty="0" smtClean="0"/>
              <a:t>Davey Marketing Corporation</a:t>
            </a:r>
          </a:p>
          <a:p>
            <a:r>
              <a:rPr lang="en-US" sz="3200" dirty="0" smtClean="0"/>
              <a:t>Raymond Apparel Ltd.</a:t>
            </a:r>
          </a:p>
          <a:p>
            <a:r>
              <a:rPr lang="en-US" sz="3200" dirty="0" smtClean="0"/>
              <a:t>All Cargo Logistics Ltd. ( Mumbai )</a:t>
            </a:r>
          </a:p>
          <a:p>
            <a:r>
              <a:rPr lang="en-US" sz="3200" dirty="0" err="1" smtClean="0"/>
              <a:t>Transindia</a:t>
            </a:r>
            <a:r>
              <a:rPr lang="en-US" sz="3200" dirty="0" smtClean="0"/>
              <a:t>  Logistic Park Pvt. Ltd. ( Mumbai )</a:t>
            </a:r>
          </a:p>
          <a:p>
            <a:r>
              <a:rPr lang="en-US" sz="3200" dirty="0" smtClean="0"/>
              <a:t>Institute Of Company Secretaries of India ( ICSI – EIRC )</a:t>
            </a:r>
          </a:p>
          <a:p>
            <a:r>
              <a:rPr lang="en-US" sz="3200" dirty="0" smtClean="0"/>
              <a:t>Super Smelters Ltd. ( </a:t>
            </a:r>
            <a:r>
              <a:rPr lang="en-US" sz="3200" dirty="0" err="1" smtClean="0"/>
              <a:t>Jamuria</a:t>
            </a:r>
            <a:r>
              <a:rPr lang="en-US" sz="3200" dirty="0" smtClean="0"/>
              <a:t> , </a:t>
            </a:r>
            <a:r>
              <a:rPr lang="en-US" sz="3200" dirty="0" err="1" smtClean="0"/>
              <a:t>Ranigunj</a:t>
            </a:r>
            <a:r>
              <a:rPr lang="en-US" sz="3200" dirty="0" smtClean="0"/>
              <a:t>, </a:t>
            </a:r>
            <a:r>
              <a:rPr lang="en-US" sz="3200" dirty="0" err="1" smtClean="0"/>
              <a:t>Burdwan</a:t>
            </a:r>
            <a:r>
              <a:rPr lang="en-US" sz="3200" dirty="0" smtClean="0"/>
              <a:t> )</a:t>
            </a:r>
          </a:p>
          <a:p>
            <a:r>
              <a:rPr lang="en-US" sz="3200" dirty="0" err="1" smtClean="0"/>
              <a:t>Uttam</a:t>
            </a:r>
            <a:r>
              <a:rPr lang="en-US" sz="3200" dirty="0" smtClean="0"/>
              <a:t> </a:t>
            </a:r>
            <a:r>
              <a:rPr lang="en-US" sz="3200" dirty="0" err="1" smtClean="0"/>
              <a:t>Engineeing</a:t>
            </a:r>
            <a:r>
              <a:rPr lang="en-US" sz="3200" dirty="0" smtClean="0"/>
              <a:t> &amp; </a:t>
            </a:r>
            <a:r>
              <a:rPr lang="en-US" sz="3200" dirty="0" err="1" smtClean="0"/>
              <a:t>Fab</a:t>
            </a:r>
            <a:r>
              <a:rPr lang="en-US" sz="3200" dirty="0" smtClean="0"/>
              <a:t>. Pvt. Ltd.</a:t>
            </a:r>
          </a:p>
          <a:p>
            <a:r>
              <a:rPr lang="en-US" sz="3200" dirty="0" smtClean="0"/>
              <a:t>Laser Cables Pvt. Ltd.</a:t>
            </a:r>
          </a:p>
          <a:p>
            <a:r>
              <a:rPr lang="en-US" sz="3200" dirty="0" smtClean="0"/>
              <a:t>Godrej Properties Ltd.</a:t>
            </a:r>
          </a:p>
          <a:p>
            <a:r>
              <a:rPr lang="en-US" sz="3200" dirty="0" smtClean="0"/>
              <a:t>Cushman &amp; Wakefield Property Management Co. Pvt. Ltd.</a:t>
            </a:r>
          </a:p>
          <a:p>
            <a:r>
              <a:rPr lang="en-US" sz="3200" dirty="0" smtClean="0"/>
              <a:t>P.S. Group. </a:t>
            </a:r>
          </a:p>
          <a:p>
            <a:r>
              <a:rPr lang="en-US" sz="3200" dirty="0" smtClean="0"/>
              <a:t>Kolkata Municipal Corporation Through TPS Infrastructure Ltd.</a:t>
            </a:r>
          </a:p>
          <a:p>
            <a:r>
              <a:rPr lang="en-US" sz="3200" dirty="0" smtClean="0"/>
              <a:t>BMRC Hospital . , </a:t>
            </a:r>
            <a:r>
              <a:rPr lang="en-US" sz="3200" dirty="0" err="1" smtClean="0"/>
              <a:t>Barracpore</a:t>
            </a:r>
            <a:r>
              <a:rPr lang="en-US" sz="3200" dirty="0" smtClean="0"/>
              <a:t>.</a:t>
            </a:r>
          </a:p>
          <a:p>
            <a:r>
              <a:rPr lang="en-US" sz="3200" dirty="0" smtClean="0"/>
              <a:t>Alpha Medical Service ( P ) Ltd.</a:t>
            </a:r>
          </a:p>
          <a:p>
            <a:r>
              <a:rPr lang="en-US" sz="3200" dirty="0" err="1" smtClean="0"/>
              <a:t>Hindalco</a:t>
            </a:r>
            <a:r>
              <a:rPr lang="en-US" sz="3200" dirty="0" smtClean="0"/>
              <a:t> Industries  Limited ( Unit : </a:t>
            </a:r>
            <a:r>
              <a:rPr lang="en-US" sz="3200" dirty="0" err="1" smtClean="0"/>
              <a:t>Aditya</a:t>
            </a:r>
            <a:r>
              <a:rPr lang="en-US" sz="3200" dirty="0" smtClean="0"/>
              <a:t> </a:t>
            </a:r>
            <a:r>
              <a:rPr lang="en-US" sz="3200" dirty="0" err="1" smtClean="0"/>
              <a:t>Alluminium</a:t>
            </a:r>
            <a:r>
              <a:rPr lang="en-US" sz="3200" dirty="0" smtClean="0"/>
              <a:t> , </a:t>
            </a:r>
            <a:r>
              <a:rPr lang="en-US" sz="3200" dirty="0" err="1" smtClean="0"/>
              <a:t>Lapanga</a:t>
            </a:r>
            <a:r>
              <a:rPr lang="en-US" sz="3200" dirty="0" smtClean="0"/>
              <a:t>, </a:t>
            </a:r>
            <a:r>
              <a:rPr lang="en-US" sz="3200" dirty="0" err="1" smtClean="0"/>
              <a:t>Sambalpur</a:t>
            </a:r>
            <a:r>
              <a:rPr lang="en-US" sz="3200" dirty="0" smtClean="0"/>
              <a:t>  </a:t>
            </a:r>
            <a:r>
              <a:rPr lang="en-US" sz="3200" dirty="0" err="1" smtClean="0"/>
              <a:t>Odisha</a:t>
            </a:r>
            <a:r>
              <a:rPr lang="en-US" sz="3200" dirty="0" smtClean="0"/>
              <a:t>)</a:t>
            </a:r>
          </a:p>
          <a:p>
            <a:r>
              <a:rPr lang="en-US" sz="3200" dirty="0" smtClean="0"/>
              <a:t>Vedanta </a:t>
            </a:r>
            <a:r>
              <a:rPr lang="en-US" sz="3200" dirty="0" err="1" smtClean="0"/>
              <a:t>Alluminium</a:t>
            </a:r>
            <a:r>
              <a:rPr lang="en-US" sz="3200" dirty="0" smtClean="0"/>
              <a:t> Ltd. , </a:t>
            </a:r>
            <a:r>
              <a:rPr lang="en-US" sz="3200" dirty="0" err="1" smtClean="0"/>
              <a:t>Jharsuguda</a:t>
            </a:r>
            <a:r>
              <a:rPr lang="en-US" sz="3200" dirty="0" smtClean="0"/>
              <a:t> , </a:t>
            </a:r>
            <a:r>
              <a:rPr lang="en-US" sz="3200" dirty="0" err="1" smtClean="0"/>
              <a:t>Odisha</a:t>
            </a:r>
            <a:r>
              <a:rPr lang="en-US" sz="3200" dirty="0" smtClean="0"/>
              <a:t>.</a:t>
            </a:r>
          </a:p>
          <a:p>
            <a:r>
              <a:rPr lang="en-US" sz="3200" dirty="0" err="1" smtClean="0"/>
              <a:t>Aditya</a:t>
            </a:r>
            <a:r>
              <a:rPr lang="en-US" sz="3200" dirty="0" smtClean="0"/>
              <a:t> Academy</a:t>
            </a:r>
            <a:r>
              <a:rPr lang="en-US" sz="3200" dirty="0" smtClean="0"/>
              <a:t>.</a:t>
            </a:r>
          </a:p>
          <a:p>
            <a:r>
              <a:rPr lang="en-US" sz="3200" dirty="0" err="1" smtClean="0"/>
              <a:t>Adhunik</a:t>
            </a:r>
            <a:r>
              <a:rPr lang="en-US" sz="3200" dirty="0" smtClean="0"/>
              <a:t> Infrastructure Pvt. Ltd. </a:t>
            </a:r>
            <a:endParaRPr lang="en-US" sz="3200" dirty="0" smtClean="0"/>
          </a:p>
          <a:p>
            <a:endParaRPr lang="en-US" sz="3200" dirty="0" smtClean="0"/>
          </a:p>
        </p:txBody>
      </p:sp>
      <p:sp>
        <p:nvSpPr>
          <p:cNvPr id="4" name="Slide Number Placeholder 3"/>
          <p:cNvSpPr>
            <a:spLocks noGrp="1"/>
          </p:cNvSpPr>
          <p:nvPr>
            <p:ph type="sldNum" sz="quarter" idx="12"/>
          </p:nvPr>
        </p:nvSpPr>
        <p:spPr/>
        <p:txBody>
          <a:bodyPr/>
          <a:lstStyle/>
          <a:p>
            <a:fld id="{21F4281B-3E9A-4634-AA66-23A3DD65E72E}"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p:spPr>
        <p:txBody>
          <a:bodyPr/>
          <a:lstStyle/>
          <a:p>
            <a:pPr algn="ctr"/>
            <a:r>
              <a:rPr lang="en-US" b="1" u="sng" dirty="0" smtClean="0"/>
              <a:t>-:CONTACT US:-</a:t>
            </a:r>
            <a:r>
              <a:rPr lang="en-US" dirty="0" smtClean="0"/>
              <a:t/>
            </a:r>
            <a:br>
              <a:rPr lang="en-US" dirty="0" smtClean="0"/>
            </a:br>
            <a:endParaRPr lang="en-US" dirty="0"/>
          </a:p>
        </p:txBody>
      </p:sp>
      <p:sp>
        <p:nvSpPr>
          <p:cNvPr id="3" name="Content Placeholder 2"/>
          <p:cNvSpPr>
            <a:spLocks noGrp="1"/>
          </p:cNvSpPr>
          <p:nvPr>
            <p:ph idx="1"/>
          </p:nvPr>
        </p:nvSpPr>
        <p:spPr>
          <a:xfrm>
            <a:off x="990600" y="914400"/>
            <a:ext cx="7696200" cy="5943600"/>
          </a:xfrm>
        </p:spPr>
        <p:txBody>
          <a:bodyPr>
            <a:normAutofit fontScale="92500" lnSpcReduction="20000"/>
          </a:bodyPr>
          <a:lstStyle/>
          <a:p>
            <a:r>
              <a:rPr lang="en-US" sz="3600" b="1" dirty="0" smtClean="0"/>
              <a:t>MBIZ INDIA </a:t>
            </a:r>
          </a:p>
          <a:p>
            <a:r>
              <a:rPr lang="en-US" sz="2400" b="1" dirty="0" smtClean="0"/>
              <a:t>City Office : </a:t>
            </a:r>
            <a:r>
              <a:rPr lang="en-US" sz="2400" b="1" dirty="0" err="1" smtClean="0"/>
              <a:t>Baguihati</a:t>
            </a:r>
            <a:r>
              <a:rPr lang="en-US" sz="2400" b="1" dirty="0" smtClean="0"/>
              <a:t> Market Complex , </a:t>
            </a:r>
            <a:r>
              <a:rPr lang="en-US" sz="2400" b="1" dirty="0" err="1" smtClean="0"/>
              <a:t>Narayantala</a:t>
            </a:r>
            <a:r>
              <a:rPr lang="en-US" sz="2400" b="1" dirty="0" smtClean="0"/>
              <a:t> Lane, </a:t>
            </a:r>
            <a:r>
              <a:rPr lang="en-US" sz="2400" b="1" dirty="0" err="1" smtClean="0"/>
              <a:t>Narayantala</a:t>
            </a:r>
            <a:r>
              <a:rPr lang="en-US" sz="2400" b="1" dirty="0" smtClean="0"/>
              <a:t> West, Near VIP Road , </a:t>
            </a:r>
            <a:r>
              <a:rPr lang="en-US" sz="2400" b="1" dirty="0" err="1" smtClean="0"/>
              <a:t>Baguihati</a:t>
            </a:r>
            <a:r>
              <a:rPr lang="en-US" sz="2400" b="1" dirty="0" smtClean="0"/>
              <a:t> , Kolkata – </a:t>
            </a:r>
            <a:r>
              <a:rPr lang="en-US" sz="1700" b="1" dirty="0" smtClean="0">
                <a:latin typeface="Arial Rounded MT Bold" pitchFamily="34" charset="0"/>
              </a:rPr>
              <a:t>700059</a:t>
            </a:r>
            <a:r>
              <a:rPr lang="en-US" sz="1700" b="1" dirty="0" smtClean="0"/>
              <a:t> </a:t>
            </a:r>
            <a:r>
              <a:rPr lang="en-US" sz="2400" b="1" dirty="0" smtClean="0"/>
              <a:t>, West Bengal , India. </a:t>
            </a:r>
          </a:p>
          <a:p>
            <a:r>
              <a:rPr lang="en-US" sz="2400" b="1" dirty="0" err="1" smtClean="0"/>
              <a:t>Registerd</a:t>
            </a:r>
            <a:r>
              <a:rPr lang="en-US" sz="2400" b="1" dirty="0" smtClean="0"/>
              <a:t> Office : </a:t>
            </a:r>
            <a:r>
              <a:rPr lang="en-US" sz="2400" b="1" dirty="0" smtClean="0">
                <a:latin typeface="Arial Unicode MS" pitchFamily="34" charset="-128"/>
                <a:ea typeface="Arial Unicode MS" pitchFamily="34" charset="-128"/>
                <a:cs typeface="Arial Unicode MS" pitchFamily="34" charset="-128"/>
              </a:rPr>
              <a:t>148/2</a:t>
            </a:r>
            <a:r>
              <a:rPr lang="en-US" sz="2400" b="1" dirty="0" smtClean="0"/>
              <a:t>, </a:t>
            </a:r>
            <a:r>
              <a:rPr lang="en-US" sz="2400" b="1" dirty="0" err="1" smtClean="0"/>
              <a:t>Jogipara</a:t>
            </a:r>
            <a:r>
              <a:rPr lang="en-US" sz="2400" b="1" dirty="0" smtClean="0"/>
              <a:t> Road , Dum Dum, Kolkata – 700028 , West Bengal , India.</a:t>
            </a:r>
            <a:endParaRPr lang="en-US" sz="2400" dirty="0" smtClean="0"/>
          </a:p>
          <a:p>
            <a:r>
              <a:rPr lang="en-US" sz="2400" b="1" dirty="0" smtClean="0"/>
              <a:t>PHONE NOS. : </a:t>
            </a:r>
            <a:r>
              <a:rPr lang="en-US" sz="2400" b="1" dirty="0" smtClean="0">
                <a:latin typeface="Arial Unicode MS" pitchFamily="34" charset="-128"/>
                <a:ea typeface="Arial Unicode MS" pitchFamily="34" charset="-128"/>
                <a:cs typeface="Arial Unicode MS" pitchFamily="34" charset="-128"/>
              </a:rPr>
              <a:t>+91-33-2576-0435</a:t>
            </a:r>
          </a:p>
          <a:p>
            <a:r>
              <a:rPr lang="en-US" sz="2400" b="1" dirty="0" smtClean="0">
                <a:latin typeface="Arial Rounded MT Bold" pitchFamily="34" charset="0"/>
              </a:rPr>
              <a:t>Mobile : </a:t>
            </a:r>
            <a:r>
              <a:rPr lang="en-US" sz="2100" b="1" dirty="0" smtClean="0">
                <a:latin typeface="Arial Unicode MS" pitchFamily="34" charset="-128"/>
                <a:ea typeface="Arial Unicode MS" pitchFamily="34" charset="-128"/>
                <a:cs typeface="Arial Unicode MS" pitchFamily="34" charset="-128"/>
              </a:rPr>
              <a:t>9903498924, 9007878854 , </a:t>
            </a:r>
          </a:p>
          <a:p>
            <a:r>
              <a:rPr lang="en-US" sz="2400" b="1" dirty="0" smtClean="0"/>
              <a:t>E.MAIL : </a:t>
            </a:r>
            <a:r>
              <a:rPr lang="en-US" sz="2400" b="1" u="sng" dirty="0" smtClean="0">
                <a:hlinkClick r:id="rId2"/>
              </a:rPr>
              <a:t>mbizindia</a:t>
            </a:r>
            <a:r>
              <a:rPr lang="en-US" sz="2400" b="1" u="sng" dirty="0" smtClean="0">
                <a:latin typeface="Arial Unicode MS" pitchFamily="34" charset="-128"/>
                <a:ea typeface="Arial Unicode MS" pitchFamily="34" charset="-128"/>
                <a:cs typeface="Arial Unicode MS" pitchFamily="34" charset="-128"/>
                <a:hlinkClick r:id="rId2"/>
              </a:rPr>
              <a:t>00</a:t>
            </a:r>
            <a:r>
              <a:rPr lang="en-US" sz="2400" b="1" u="sng" dirty="0" smtClean="0">
                <a:hlinkClick r:id="rId2"/>
              </a:rPr>
              <a:t>@gmail.com</a:t>
            </a:r>
            <a:r>
              <a:rPr lang="en-US" sz="2400" b="1" u="sng" dirty="0" smtClean="0"/>
              <a:t> </a:t>
            </a:r>
            <a:r>
              <a:rPr lang="en-US" sz="2400" b="1" u="sng" dirty="0" smtClean="0">
                <a:solidFill>
                  <a:srgbClr val="FFC000"/>
                </a:solidFill>
              </a:rPr>
              <a:t>/ info@mbizindia.in</a:t>
            </a:r>
            <a:endParaRPr lang="en-US" sz="2400" dirty="0" smtClean="0">
              <a:solidFill>
                <a:srgbClr val="FFC000"/>
              </a:solidFill>
            </a:endParaRPr>
          </a:p>
          <a:p>
            <a:r>
              <a:rPr lang="en-US" sz="2400" b="1" dirty="0" smtClean="0"/>
              <a:t>WEBSITE : www.mbizindia.in</a:t>
            </a:r>
            <a:endParaRPr lang="en-US" sz="2400" dirty="0" smtClean="0"/>
          </a:p>
          <a:p>
            <a:r>
              <a:rPr lang="en-US" sz="2400" b="1" dirty="0" smtClean="0"/>
              <a:t>Contact Person : </a:t>
            </a:r>
          </a:p>
          <a:p>
            <a:pPr>
              <a:buNone/>
            </a:pPr>
            <a:r>
              <a:rPr lang="en-US" sz="1900" b="1" dirty="0" smtClean="0"/>
              <a:t>      </a:t>
            </a:r>
            <a:r>
              <a:rPr lang="en-US" sz="1900" b="1" dirty="0" smtClean="0">
                <a:latin typeface="Calibri"/>
                <a:cs typeface="Calibri"/>
              </a:rPr>
              <a:t>→</a:t>
            </a:r>
            <a:r>
              <a:rPr lang="en-US" sz="1900" b="1" dirty="0" smtClean="0"/>
              <a:t>EASTERN CONTACT           : Mr. B. Chakraborty - CEO</a:t>
            </a:r>
            <a:endParaRPr lang="en-US" sz="1900" dirty="0" smtClean="0"/>
          </a:p>
          <a:p>
            <a:pPr>
              <a:buNone/>
            </a:pPr>
            <a:r>
              <a:rPr lang="en-US" sz="1900" dirty="0" smtClean="0"/>
              <a:t>        </a:t>
            </a:r>
            <a:r>
              <a:rPr lang="en-US" sz="1900" b="1" dirty="0" smtClean="0"/>
              <a:t>( KOLKATA )</a:t>
            </a:r>
            <a:r>
              <a:rPr lang="en-US" sz="1900" dirty="0" smtClean="0"/>
              <a:t>                                :</a:t>
            </a:r>
            <a:r>
              <a:rPr lang="en-US" sz="1900" b="1" dirty="0" smtClean="0">
                <a:latin typeface="Arial Unicode MS" pitchFamily="34" charset="-128"/>
                <a:ea typeface="Arial Unicode MS" pitchFamily="34" charset="-128"/>
                <a:cs typeface="Arial Unicode MS" pitchFamily="34" charset="-128"/>
              </a:rPr>
              <a:t> 9903498924, 9007878854 </a:t>
            </a:r>
            <a:r>
              <a:rPr lang="en-US" sz="1900" b="1" smtClean="0">
                <a:latin typeface="Arial Unicode MS" pitchFamily="34" charset="-128"/>
                <a:ea typeface="Arial Unicode MS" pitchFamily="34" charset="-128"/>
                <a:cs typeface="Arial Unicode MS" pitchFamily="34" charset="-128"/>
              </a:rPr>
              <a:t>, </a:t>
            </a:r>
            <a:endParaRPr lang="en-US" sz="1900" dirty="0" smtClean="0">
              <a:latin typeface="Arial Rounded MT Bold" pitchFamily="34" charset="0"/>
            </a:endParaRPr>
          </a:p>
          <a:p>
            <a:pPr>
              <a:buNone/>
            </a:pPr>
            <a:r>
              <a:rPr lang="en-US" sz="1900" b="1" dirty="0" smtClean="0">
                <a:latin typeface="Calibri"/>
                <a:cs typeface="Calibri"/>
              </a:rPr>
              <a:t>     →</a:t>
            </a:r>
            <a:r>
              <a:rPr lang="en-US" sz="1900" b="1" dirty="0" smtClean="0"/>
              <a:t>WESTERN CONTACT</a:t>
            </a:r>
            <a:r>
              <a:rPr lang="en-US" sz="1900" dirty="0" smtClean="0">
                <a:latin typeface="Arial Rounded MT Bold" pitchFamily="34" charset="0"/>
              </a:rPr>
              <a:t>         : Mr. B . K . Chakraborty</a:t>
            </a:r>
          </a:p>
          <a:p>
            <a:pPr>
              <a:buNone/>
            </a:pPr>
            <a:r>
              <a:rPr lang="en-US" sz="1900" dirty="0" smtClean="0">
                <a:latin typeface="Arial Rounded MT Bold" pitchFamily="34" charset="0"/>
              </a:rPr>
              <a:t>          ( MUMBAI )                      : + 91 – 9920023154</a:t>
            </a:r>
          </a:p>
          <a:p>
            <a:pPr algn="ctr">
              <a:buNone/>
            </a:pPr>
            <a:endParaRPr lang="en-US" sz="2400" u="sng" dirty="0" smtClean="0">
              <a:latin typeface="Broadway" pitchFamily="82" charset="0"/>
            </a:endParaRPr>
          </a:p>
          <a:p>
            <a:pPr algn="ctr">
              <a:buNone/>
            </a:pPr>
            <a:r>
              <a:rPr lang="en-US" sz="2400" u="sng" dirty="0" smtClean="0">
                <a:latin typeface="Broadway" pitchFamily="82" charset="0"/>
              </a:rPr>
              <a:t>Thank   you</a:t>
            </a:r>
          </a:p>
          <a:p>
            <a:pPr>
              <a:buNone/>
            </a:pPr>
            <a:endParaRPr lang="en-US" sz="1800" dirty="0" smtClean="0">
              <a:latin typeface="Arial Rounded MT Bold" pitchFamily="34" charset="0"/>
            </a:endParaRPr>
          </a:p>
        </p:txBody>
      </p:sp>
      <p:sp>
        <p:nvSpPr>
          <p:cNvPr id="5" name="Slide Number Placeholder 4"/>
          <p:cNvSpPr>
            <a:spLocks noGrp="1"/>
          </p:cNvSpPr>
          <p:nvPr>
            <p:ph type="sldNum" sz="quarter" idx="12"/>
          </p:nvPr>
        </p:nvSpPr>
        <p:spPr/>
        <p:txBody>
          <a:bodyPr/>
          <a:lstStyle/>
          <a:p>
            <a:fld id="{21F4281B-3E9A-4634-AA66-23A3DD65E72E}"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latin typeface="Arial Black" pitchFamily="34" charset="0"/>
              </a:rPr>
              <a:t>AREA OF OPERATIONS</a:t>
            </a:r>
            <a:endParaRPr lang="en-US" u="sng" dirty="0">
              <a:latin typeface="Arial Black" pitchFamily="34" charset="0"/>
            </a:endParaRPr>
          </a:p>
        </p:txBody>
      </p:sp>
      <p:sp>
        <p:nvSpPr>
          <p:cNvPr id="3" name="Content Placeholder 2"/>
          <p:cNvSpPr>
            <a:spLocks noGrp="1"/>
          </p:cNvSpPr>
          <p:nvPr>
            <p:ph idx="1"/>
          </p:nvPr>
        </p:nvSpPr>
        <p:spPr/>
        <p:txBody>
          <a:bodyPr>
            <a:normAutofit/>
          </a:bodyPr>
          <a:lstStyle/>
          <a:p>
            <a:r>
              <a:rPr lang="en-US" sz="2400" dirty="0" smtClean="0">
                <a:solidFill>
                  <a:schemeClr val="accent3"/>
                </a:solidFill>
              </a:rPr>
              <a:t>PRESENTLY WE ARE WORKING IN </a:t>
            </a:r>
          </a:p>
          <a:p>
            <a:r>
              <a:rPr lang="en-US" sz="2400" dirty="0" smtClean="0">
                <a:solidFill>
                  <a:schemeClr val="accent3"/>
                </a:solidFill>
                <a:latin typeface="Calibri"/>
                <a:cs typeface="Calibri"/>
              </a:rPr>
              <a:t>→ EASTERN ZONE ( MAINLY WEST BENGAL , BIHAR , ORISSA , ASSAM &amp; OTHERS ).</a:t>
            </a:r>
          </a:p>
          <a:p>
            <a:r>
              <a:rPr lang="en-US" sz="2400" dirty="0" smtClean="0">
                <a:solidFill>
                  <a:schemeClr val="accent3"/>
                </a:solidFill>
                <a:latin typeface="Calibri"/>
                <a:cs typeface="Calibri"/>
              </a:rPr>
              <a:t>EASTERN ZONE CONTACT: ( KOLKATA )</a:t>
            </a:r>
          </a:p>
          <a:p>
            <a:r>
              <a:rPr lang="en-US" sz="2400" dirty="0" smtClean="0">
                <a:solidFill>
                  <a:schemeClr val="accent3"/>
                </a:solidFill>
                <a:latin typeface="Calibri"/>
                <a:cs typeface="Calibri"/>
              </a:rPr>
              <a:t>B. CHAKRABORTY – 09903498924/9007878854</a:t>
            </a:r>
          </a:p>
          <a:p>
            <a:r>
              <a:rPr lang="en-US" sz="2400" dirty="0" smtClean="0">
                <a:solidFill>
                  <a:schemeClr val="accent3"/>
                </a:solidFill>
                <a:latin typeface="Calibri"/>
                <a:cs typeface="Calibri"/>
              </a:rPr>
              <a:t>→ WEASTERN  ZONE ( ALL )</a:t>
            </a:r>
          </a:p>
          <a:p>
            <a:r>
              <a:rPr lang="en-US" sz="2400" dirty="0" smtClean="0">
                <a:solidFill>
                  <a:schemeClr val="accent3"/>
                </a:solidFill>
                <a:latin typeface="Calibri"/>
                <a:cs typeface="Calibri"/>
              </a:rPr>
              <a:t>WEASTERN ZONE CONTACT :</a:t>
            </a:r>
          </a:p>
          <a:p>
            <a:r>
              <a:rPr lang="en-US" sz="2400" dirty="0" smtClean="0">
                <a:solidFill>
                  <a:schemeClr val="accent3"/>
                </a:solidFill>
                <a:latin typeface="Calibri"/>
                <a:cs typeface="Calibri"/>
              </a:rPr>
              <a:t>B.K.CHAKRABORTY - 09920023154 ( MUMBAI)</a:t>
            </a:r>
            <a:endParaRPr lang="en-US" sz="2400" dirty="0">
              <a:solidFill>
                <a:schemeClr val="accent3"/>
              </a:solidFill>
            </a:endParaRPr>
          </a:p>
        </p:txBody>
      </p:sp>
      <p:sp>
        <p:nvSpPr>
          <p:cNvPr id="6" name="Slide Number Placeholder 5"/>
          <p:cNvSpPr>
            <a:spLocks noGrp="1"/>
          </p:cNvSpPr>
          <p:nvPr>
            <p:ph type="sldNum" sz="quarter" idx="12"/>
          </p:nvPr>
        </p:nvSpPr>
        <p:spPr/>
        <p:txBody>
          <a:bodyPr/>
          <a:lstStyle/>
          <a:p>
            <a:fld id="{21F4281B-3E9A-4634-AA66-23A3DD65E72E}"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normAutofit fontScale="90000"/>
          </a:bodyPr>
          <a:lstStyle/>
          <a:p>
            <a:pPr algn="ctr"/>
            <a:r>
              <a:rPr lang="en-US" b="1" u="sng" dirty="0" smtClean="0"/>
              <a:t>Company Profile:</a:t>
            </a:r>
            <a:r>
              <a:rPr lang="en-US" dirty="0" smtClean="0"/>
              <a:t/>
            </a:r>
            <a:br>
              <a:rPr lang="en-US" dirty="0" smtClean="0"/>
            </a:br>
            <a:endParaRPr lang="en-US" dirty="0"/>
          </a:p>
        </p:txBody>
      </p:sp>
      <p:sp>
        <p:nvSpPr>
          <p:cNvPr id="3" name="Content Placeholder 2"/>
          <p:cNvSpPr>
            <a:spLocks noGrp="1"/>
          </p:cNvSpPr>
          <p:nvPr>
            <p:ph idx="1"/>
          </p:nvPr>
        </p:nvSpPr>
        <p:spPr>
          <a:xfrm>
            <a:off x="914400" y="990600"/>
            <a:ext cx="7772400" cy="5562600"/>
          </a:xfrm>
        </p:spPr>
        <p:txBody>
          <a:bodyPr>
            <a:noAutofit/>
          </a:bodyPr>
          <a:lstStyle/>
          <a:p>
            <a:pPr algn="just"/>
            <a:r>
              <a:rPr lang="en-US" sz="2400" b="1" dirty="0" smtClean="0">
                <a:solidFill>
                  <a:srgbClr val="FFFF00"/>
                </a:solidFill>
              </a:rPr>
              <a:t>We are one of the eminent Facility Management Service providers in Kolkata. We hold expertise in offering a wide range of services, which includes House Keeping, Cleaning, Security Service, Garden Beautification, Annual Maintenance, Event Management, and Facility Management. These Facility Management Services are widely acclaimed among our clients for the features like efficient functioning, reliable operations, and perfect performance. Owing to varied quality characteristics, our services are ideally applicable for various Corporate, Hospitals, Institutes, and Hotels. We are striving to provide customized services to the clients for meeting their varied needs. </a:t>
            </a:r>
            <a:endParaRPr lang="en-US" sz="2400" b="1" dirty="0">
              <a:solidFill>
                <a:srgbClr val="FFFF00"/>
              </a:solidFill>
            </a:endParaRPr>
          </a:p>
        </p:txBody>
      </p:sp>
      <p:sp>
        <p:nvSpPr>
          <p:cNvPr id="5" name="Slide Number Placeholder 4"/>
          <p:cNvSpPr>
            <a:spLocks noGrp="1"/>
          </p:cNvSpPr>
          <p:nvPr>
            <p:ph type="sldNum" sz="quarter" idx="12"/>
          </p:nvPr>
        </p:nvSpPr>
        <p:spPr/>
        <p:txBody>
          <a:bodyPr/>
          <a:lstStyle/>
          <a:p>
            <a:fld id="{21F4281B-3E9A-4634-AA66-23A3DD65E72E}"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pPr algn="ctr"/>
            <a:r>
              <a:rPr lang="en-US" b="1" u="sng" dirty="0" smtClean="0"/>
              <a:t>Company Profile:</a:t>
            </a:r>
            <a:endParaRPr lang="en-US" dirty="0"/>
          </a:p>
        </p:txBody>
      </p:sp>
      <p:sp>
        <p:nvSpPr>
          <p:cNvPr id="3" name="Content Placeholder 2"/>
          <p:cNvSpPr>
            <a:spLocks noGrp="1"/>
          </p:cNvSpPr>
          <p:nvPr>
            <p:ph idx="1"/>
          </p:nvPr>
        </p:nvSpPr>
        <p:spPr>
          <a:xfrm>
            <a:off x="914400" y="1143000"/>
            <a:ext cx="7772400" cy="5212560"/>
          </a:xfrm>
        </p:spPr>
        <p:txBody>
          <a:bodyPr>
            <a:normAutofit fontScale="70000" lnSpcReduction="20000"/>
          </a:bodyPr>
          <a:lstStyle/>
          <a:p>
            <a:pPr algn="just"/>
            <a:r>
              <a:rPr lang="en-US" sz="3400" b="1" dirty="0" smtClean="0">
                <a:solidFill>
                  <a:srgbClr val="FFFF00"/>
                </a:solidFill>
              </a:rPr>
              <a:t>All the services integrate all systems and controls at the client facility into one manageable area. We assure our clients with world-class facility management services due to state of the art infrastructure. We have appointed a team of efficient professionals, who have rich experience and profound knowledge of the industry. All the professionals work in close coordination to ensure maximum satisfaction of the clients. Our endeavor is to provide the best service in all the branches of operation in a very professional and economical manner. Our team of quality controllers keeps their vigil eye over entire services for meeting the desired needs of the clients with efficient manner. We are a client oriented organization, which believe in offering world-class facility management at the affordable rates.</a:t>
            </a:r>
          </a:p>
          <a:p>
            <a:endParaRPr lang="en-US" dirty="0"/>
          </a:p>
        </p:txBody>
      </p:sp>
      <p:sp>
        <p:nvSpPr>
          <p:cNvPr id="5" name="Slide Number Placeholder 4"/>
          <p:cNvSpPr>
            <a:spLocks noGrp="1"/>
          </p:cNvSpPr>
          <p:nvPr>
            <p:ph type="sldNum" sz="quarter" idx="12"/>
          </p:nvPr>
        </p:nvSpPr>
        <p:spPr/>
        <p:txBody>
          <a:bodyPr/>
          <a:lstStyle/>
          <a:p>
            <a:fld id="{21F4281B-3E9A-4634-AA66-23A3DD65E72E}"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62000"/>
          </a:xfrm>
        </p:spPr>
        <p:txBody>
          <a:bodyPr>
            <a:normAutofit/>
          </a:bodyPr>
          <a:lstStyle/>
          <a:p>
            <a:pPr algn="ctr"/>
            <a:r>
              <a:rPr lang="en-US" u="sng" dirty="0" smtClean="0">
                <a:latin typeface="Arial Black" pitchFamily="34" charset="0"/>
              </a:rPr>
              <a:t>SERVICE PORTFOLIO</a:t>
            </a:r>
            <a:endParaRPr lang="en-US" u="sng" dirty="0">
              <a:latin typeface="Arial Black" pitchFamily="34" charset="0"/>
            </a:endParaRPr>
          </a:p>
        </p:txBody>
      </p:sp>
      <p:sp>
        <p:nvSpPr>
          <p:cNvPr id="3" name="Content Placeholder 2"/>
          <p:cNvSpPr>
            <a:spLocks noGrp="1"/>
          </p:cNvSpPr>
          <p:nvPr>
            <p:ph idx="1"/>
          </p:nvPr>
        </p:nvSpPr>
        <p:spPr>
          <a:xfrm>
            <a:off x="914400" y="1066800"/>
            <a:ext cx="7772400" cy="5288760"/>
          </a:xfrm>
        </p:spPr>
        <p:txBody>
          <a:bodyPr>
            <a:normAutofit fontScale="77500" lnSpcReduction="20000"/>
          </a:bodyPr>
          <a:lstStyle/>
          <a:p>
            <a:pPr algn="just"/>
            <a:r>
              <a:rPr lang="en-US" sz="2200" dirty="0" smtClean="0"/>
              <a:t>We are one of the prominent service providers of Facility Management Services, which are widely known for various quality features like efficient functioning, optimum performance, and perfect operations. </a:t>
            </a:r>
          </a:p>
          <a:p>
            <a:pPr algn="just"/>
            <a:r>
              <a:rPr lang="en-US" sz="2600" dirty="0" smtClean="0">
                <a:solidFill>
                  <a:srgbClr val="FFFF00"/>
                </a:solidFill>
              </a:rPr>
              <a:t>Some of the services offered by us are as follows: </a:t>
            </a:r>
          </a:p>
          <a:p>
            <a:pPr algn="just"/>
            <a:r>
              <a:rPr lang="en-US" sz="2200" b="1" dirty="0" smtClean="0">
                <a:solidFill>
                  <a:srgbClr val="FFC000"/>
                </a:solidFill>
              </a:rPr>
              <a:t>Facility Management Service :</a:t>
            </a:r>
            <a:r>
              <a:rPr lang="en-US" sz="2200" b="1" dirty="0" smtClean="0"/>
              <a:t> </a:t>
            </a:r>
          </a:p>
          <a:p>
            <a:pPr algn="just"/>
            <a:r>
              <a:rPr lang="en-US" sz="2200" b="1" dirty="0" smtClean="0"/>
              <a:t>A. </a:t>
            </a:r>
            <a:r>
              <a:rPr lang="en-US" sz="2200" dirty="0" smtClean="0">
                <a:solidFill>
                  <a:srgbClr val="FFC000"/>
                </a:solidFill>
              </a:rPr>
              <a:t>Security &amp; Surveillance  Support </a:t>
            </a:r>
            <a:r>
              <a:rPr lang="en-US" sz="2200" dirty="0" smtClean="0"/>
              <a:t>, </a:t>
            </a:r>
          </a:p>
          <a:p>
            <a:pPr algn="just"/>
            <a:r>
              <a:rPr lang="en-US" sz="2200" dirty="0" smtClean="0">
                <a:solidFill>
                  <a:srgbClr val="FFC000"/>
                </a:solidFill>
              </a:rPr>
              <a:t>B. Security Guard </a:t>
            </a:r>
            <a:r>
              <a:rPr lang="en-US" sz="2200" dirty="0" smtClean="0"/>
              <a:t>( Civilian , Armed, Ex-Serviceman ) Service in all respect. </a:t>
            </a:r>
          </a:p>
          <a:p>
            <a:pPr algn="just"/>
            <a:r>
              <a:rPr lang="en-US" sz="2200" dirty="0" smtClean="0">
                <a:solidFill>
                  <a:srgbClr val="FFC000"/>
                </a:solidFill>
              </a:rPr>
              <a:t>C. Housekeeping :</a:t>
            </a:r>
            <a:r>
              <a:rPr lang="en-US" sz="2200" dirty="0" smtClean="0"/>
              <a:t> Manual &amp; Mechanized .</a:t>
            </a:r>
          </a:p>
          <a:p>
            <a:pPr algn="just"/>
            <a:r>
              <a:rPr lang="en-US" sz="2200" dirty="0" smtClean="0">
                <a:solidFill>
                  <a:srgbClr val="FFC000"/>
                </a:solidFill>
              </a:rPr>
              <a:t>D.</a:t>
            </a:r>
            <a:r>
              <a:rPr lang="en-US" sz="2200" dirty="0" smtClean="0"/>
              <a:t> </a:t>
            </a:r>
            <a:r>
              <a:rPr lang="en-US" sz="2200" dirty="0" smtClean="0">
                <a:solidFill>
                  <a:srgbClr val="FFC000"/>
                </a:solidFill>
              </a:rPr>
              <a:t>Technical Maintenance Support </a:t>
            </a:r>
            <a:r>
              <a:rPr lang="en-US" sz="2200" dirty="0" smtClean="0"/>
              <a:t>( Operation &amp; Maintenance): Electrical Service &amp;  Mechanical Service, </a:t>
            </a:r>
          </a:p>
          <a:p>
            <a:pPr algn="just"/>
            <a:r>
              <a:rPr lang="en-US" sz="2200" dirty="0" smtClean="0">
                <a:solidFill>
                  <a:srgbClr val="FFC000"/>
                </a:solidFill>
              </a:rPr>
              <a:t>E.</a:t>
            </a:r>
            <a:r>
              <a:rPr lang="en-US" sz="2200" dirty="0" smtClean="0"/>
              <a:t> </a:t>
            </a:r>
            <a:r>
              <a:rPr lang="en-US" sz="2200" dirty="0" smtClean="0">
                <a:solidFill>
                  <a:srgbClr val="FFC000"/>
                </a:solidFill>
              </a:rPr>
              <a:t>Garden Maintenance Service: </a:t>
            </a:r>
            <a:r>
              <a:rPr lang="en-US" sz="2200" dirty="0" smtClean="0"/>
              <a:t>Landscaping, Development , Cleaning , Beautification  &amp; AMC of Garden.</a:t>
            </a:r>
          </a:p>
          <a:p>
            <a:pPr algn="just"/>
            <a:r>
              <a:rPr lang="en-US" sz="2200" dirty="0" smtClean="0">
                <a:solidFill>
                  <a:srgbClr val="FFC000"/>
                </a:solidFill>
              </a:rPr>
              <a:t>F. Pest Control :</a:t>
            </a:r>
            <a:r>
              <a:rPr lang="en-US" sz="2200" dirty="0" smtClean="0"/>
              <a:t> Pest Control Service .</a:t>
            </a:r>
          </a:p>
          <a:p>
            <a:pPr algn="just"/>
            <a:r>
              <a:rPr lang="en-US" sz="2200" b="1" dirty="0" smtClean="0">
                <a:solidFill>
                  <a:srgbClr val="FFC000"/>
                </a:solidFill>
              </a:rPr>
              <a:t>Cleaning Service: </a:t>
            </a:r>
            <a:r>
              <a:rPr lang="en-US" sz="2200" dirty="0" smtClean="0"/>
              <a:t>Facade cleaning, Glass Cleaning, Carpet Cleaning , Sofa Cleaning, Curtain Cleaning, Blanket Cleaning , Swimming Pool Cleaning, Ladle Cleaning Service, Dross Handling Service, Factory Cleaning Service, Residential Cleaning Service ( Periodical ) , Toilet Cleaning Service , Floor Cleaning Service, Wall Cleaning Service ,  Cobweb Cleaning Service for Commercial, Water Body Cleaning Service, Waste Disposal Management Service.</a:t>
            </a:r>
          </a:p>
        </p:txBody>
      </p:sp>
      <p:sp>
        <p:nvSpPr>
          <p:cNvPr id="5" name="Slide Number Placeholder 4"/>
          <p:cNvSpPr>
            <a:spLocks noGrp="1"/>
          </p:cNvSpPr>
          <p:nvPr>
            <p:ph type="sldNum" sz="quarter" idx="12"/>
          </p:nvPr>
        </p:nvSpPr>
        <p:spPr/>
        <p:txBody>
          <a:bodyPr/>
          <a:lstStyle/>
          <a:p>
            <a:fld id="{21F4281B-3E9A-4634-AA66-23A3DD65E72E}"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pPr algn="ctr"/>
            <a:r>
              <a:rPr lang="en-US" u="sng" dirty="0" smtClean="0">
                <a:latin typeface="Arial Black" pitchFamily="34" charset="0"/>
              </a:rPr>
              <a:t>SERVICE PORTFOLIO</a:t>
            </a:r>
            <a:endParaRPr lang="en-US" dirty="0"/>
          </a:p>
        </p:txBody>
      </p:sp>
      <p:sp>
        <p:nvSpPr>
          <p:cNvPr id="3" name="Content Placeholder 2"/>
          <p:cNvSpPr>
            <a:spLocks noGrp="1"/>
          </p:cNvSpPr>
          <p:nvPr>
            <p:ph idx="1"/>
          </p:nvPr>
        </p:nvSpPr>
        <p:spPr>
          <a:xfrm>
            <a:off x="914400" y="990600"/>
            <a:ext cx="7772400" cy="5638800"/>
          </a:xfrm>
        </p:spPr>
        <p:txBody>
          <a:bodyPr>
            <a:normAutofit fontScale="92500" lnSpcReduction="10000"/>
          </a:bodyPr>
          <a:lstStyle/>
          <a:p>
            <a:pPr algn="just"/>
            <a:r>
              <a:rPr lang="en-US" sz="2400" b="1" dirty="0" smtClean="0">
                <a:solidFill>
                  <a:srgbClr val="FFC000"/>
                </a:solidFill>
              </a:rPr>
              <a:t>Road Sweeping Service : </a:t>
            </a:r>
            <a:r>
              <a:rPr lang="en-US" sz="2400" dirty="0" smtClean="0"/>
              <a:t>Road Sweeping ( Manual &amp; Mechanized ), Operation &amp; Maintenance of Road Sweeping Machine.</a:t>
            </a:r>
          </a:p>
          <a:p>
            <a:pPr algn="just"/>
            <a:r>
              <a:rPr lang="en-US" sz="2400" b="1" dirty="0" smtClean="0">
                <a:solidFill>
                  <a:srgbClr val="FFC000"/>
                </a:solidFill>
              </a:rPr>
              <a:t>Operation &amp; Maintenance Support :  </a:t>
            </a:r>
          </a:p>
          <a:p>
            <a:pPr algn="just"/>
            <a:r>
              <a:rPr lang="en-US" sz="2400" dirty="0" smtClean="0">
                <a:solidFill>
                  <a:srgbClr val="FFC000"/>
                </a:solidFill>
              </a:rPr>
              <a:t>A.</a:t>
            </a:r>
            <a:r>
              <a:rPr lang="en-US" sz="2400" dirty="0" smtClean="0"/>
              <a:t> O &amp; M of Road Sweeping Machine , </a:t>
            </a:r>
          </a:p>
          <a:p>
            <a:pPr algn="just"/>
            <a:r>
              <a:rPr lang="en-US" sz="2400" dirty="0" smtClean="0">
                <a:solidFill>
                  <a:srgbClr val="FFC000"/>
                </a:solidFill>
              </a:rPr>
              <a:t>B.</a:t>
            </a:r>
            <a:r>
              <a:rPr lang="en-US" sz="2400" dirty="0" smtClean="0"/>
              <a:t>  O&amp;M Sewerage Treatment  Plant ( STP ) , </a:t>
            </a:r>
          </a:p>
          <a:p>
            <a:pPr algn="just"/>
            <a:r>
              <a:rPr lang="en-US" sz="2400" dirty="0" smtClean="0">
                <a:solidFill>
                  <a:srgbClr val="FFC000"/>
                </a:solidFill>
              </a:rPr>
              <a:t>C.</a:t>
            </a:r>
            <a:r>
              <a:rPr lang="en-US" sz="2400" dirty="0" smtClean="0"/>
              <a:t> O &amp;M Water Treatment  Plant  ( WTP )  , </a:t>
            </a:r>
          </a:p>
          <a:p>
            <a:pPr algn="just"/>
            <a:r>
              <a:rPr lang="en-US" sz="2400" dirty="0" smtClean="0">
                <a:solidFill>
                  <a:srgbClr val="FFC000"/>
                </a:solidFill>
              </a:rPr>
              <a:t>D.</a:t>
            </a:r>
            <a:r>
              <a:rPr lang="en-US" sz="2400" dirty="0" smtClean="0"/>
              <a:t> O&amp;M Reverse  Osmosis  Plant ( R.O Plant ) , </a:t>
            </a:r>
          </a:p>
          <a:p>
            <a:pPr algn="just"/>
            <a:r>
              <a:rPr lang="en-US" sz="2400" dirty="0" smtClean="0">
                <a:solidFill>
                  <a:schemeClr val="accent3">
                    <a:lumMod val="75000"/>
                  </a:schemeClr>
                </a:solidFill>
              </a:rPr>
              <a:t>E.</a:t>
            </a:r>
            <a:r>
              <a:rPr lang="en-US" sz="2400" dirty="0" smtClean="0"/>
              <a:t>  Operation &amp; Maintenance of D. M. Plant,</a:t>
            </a:r>
          </a:p>
          <a:p>
            <a:pPr algn="just"/>
            <a:r>
              <a:rPr lang="en-US" sz="2400" dirty="0" smtClean="0">
                <a:solidFill>
                  <a:srgbClr val="FFC000"/>
                </a:solidFill>
              </a:rPr>
              <a:t>F.</a:t>
            </a:r>
            <a:r>
              <a:rPr lang="en-US" sz="2400" dirty="0" smtClean="0"/>
              <a:t> O &amp; M of Security Surveillance Support  , </a:t>
            </a:r>
          </a:p>
          <a:p>
            <a:pPr algn="just"/>
            <a:r>
              <a:rPr lang="en-US" sz="2400" dirty="0" smtClean="0">
                <a:solidFill>
                  <a:srgbClr val="FFC000"/>
                </a:solidFill>
              </a:rPr>
              <a:t>G.</a:t>
            </a:r>
            <a:r>
              <a:rPr lang="en-US" sz="2400" dirty="0" smtClean="0"/>
              <a:t> Maintenance of Conveyor Belt.</a:t>
            </a:r>
          </a:p>
          <a:p>
            <a:pPr algn="just"/>
            <a:r>
              <a:rPr lang="en-US" sz="2400" b="1" dirty="0" smtClean="0">
                <a:solidFill>
                  <a:srgbClr val="FFC000"/>
                </a:solidFill>
              </a:rPr>
              <a:t>Fire &amp; Safety :</a:t>
            </a:r>
            <a:r>
              <a:rPr lang="en-US" sz="2400" dirty="0" smtClean="0"/>
              <a:t> We undertake the repair, O&amp;M of Sprinkler &amp; Hydrant   system of fire unit, refilling of fire extinguisher. </a:t>
            </a:r>
          </a:p>
          <a:p>
            <a:pPr algn="just"/>
            <a:r>
              <a:rPr lang="en-US" sz="2400" b="1" dirty="0" smtClean="0">
                <a:solidFill>
                  <a:srgbClr val="FFC000"/>
                </a:solidFill>
              </a:rPr>
              <a:t>Event Management: </a:t>
            </a:r>
            <a:r>
              <a:rPr lang="en-US" sz="2400" dirty="0" smtClean="0"/>
              <a:t>Complete organizer of Party, Hindu Marriage, Seminars &amp; Other Festivals</a:t>
            </a:r>
          </a:p>
          <a:p>
            <a:pPr algn="just"/>
            <a:endParaRPr lang="en-US" sz="2400" dirty="0"/>
          </a:p>
        </p:txBody>
      </p:sp>
      <p:sp>
        <p:nvSpPr>
          <p:cNvPr id="4" name="Slide Number Placeholder 3"/>
          <p:cNvSpPr>
            <a:spLocks noGrp="1"/>
          </p:cNvSpPr>
          <p:nvPr>
            <p:ph type="sldNum" sz="quarter" idx="12"/>
          </p:nvPr>
        </p:nvSpPr>
        <p:spPr/>
        <p:txBody>
          <a:bodyPr/>
          <a:lstStyle/>
          <a:p>
            <a:fld id="{21F4281B-3E9A-4634-AA66-23A3DD65E72E}"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latin typeface="Arial Black" pitchFamily="34" charset="0"/>
              </a:rPr>
              <a:t>SERVICE PORTFOLIO</a:t>
            </a:r>
            <a:endParaRPr lang="en-US" dirty="0"/>
          </a:p>
        </p:txBody>
      </p:sp>
      <p:sp>
        <p:nvSpPr>
          <p:cNvPr id="3" name="Content Placeholder 2"/>
          <p:cNvSpPr>
            <a:spLocks noGrp="1"/>
          </p:cNvSpPr>
          <p:nvPr>
            <p:ph idx="1"/>
          </p:nvPr>
        </p:nvSpPr>
        <p:spPr>
          <a:xfrm>
            <a:off x="914400" y="1371600"/>
            <a:ext cx="7772400" cy="5105400"/>
          </a:xfrm>
        </p:spPr>
        <p:txBody>
          <a:bodyPr>
            <a:normAutofit fontScale="62500" lnSpcReduction="20000"/>
          </a:bodyPr>
          <a:lstStyle/>
          <a:p>
            <a:r>
              <a:rPr lang="en-US" sz="3200" dirty="0" smtClean="0"/>
              <a:t>•</a:t>
            </a:r>
            <a:r>
              <a:rPr lang="en-US" sz="3200" b="1" dirty="0" smtClean="0">
                <a:solidFill>
                  <a:srgbClr val="FFC000"/>
                </a:solidFill>
              </a:rPr>
              <a:t> Garden Beautification &amp; Maintenance:</a:t>
            </a:r>
            <a:r>
              <a:rPr lang="en-US" sz="3200" dirty="0" smtClean="0"/>
              <a:t> Garden Development , Beautification &amp; Maintenance by application of quality fertilizers, insecticides, germicides &amp; hormones .</a:t>
            </a:r>
          </a:p>
          <a:p>
            <a:r>
              <a:rPr lang="en-US" sz="3200" dirty="0" smtClean="0"/>
              <a:t>•</a:t>
            </a:r>
            <a:r>
              <a:rPr lang="en-US" sz="3200" b="1" dirty="0" smtClean="0">
                <a:solidFill>
                  <a:srgbClr val="FFC000"/>
                </a:solidFill>
              </a:rPr>
              <a:t>Pest Control Service : </a:t>
            </a:r>
            <a:r>
              <a:rPr lang="en-US" sz="3200" dirty="0" smtClean="0"/>
              <a:t>Pest Control done by experienced and efficient workers by modern machines &amp; new techniques under supervision of experienced supervisor.</a:t>
            </a:r>
          </a:p>
          <a:p>
            <a:r>
              <a:rPr lang="en-US" sz="3200" dirty="0" smtClean="0"/>
              <a:t>• </a:t>
            </a:r>
            <a:r>
              <a:rPr lang="en-US" sz="3200" b="1" dirty="0" smtClean="0">
                <a:solidFill>
                  <a:srgbClr val="FFC000"/>
                </a:solidFill>
              </a:rPr>
              <a:t>Human Resource :</a:t>
            </a:r>
            <a:r>
              <a:rPr lang="en-US" sz="3200" dirty="0" smtClean="0"/>
              <a:t>Complete solution HR Management for Corporate, Hotels, Industries &amp; Institutes , Man power Supply.</a:t>
            </a:r>
          </a:p>
          <a:p>
            <a:r>
              <a:rPr lang="en-US" sz="3200" dirty="0" smtClean="0"/>
              <a:t> •</a:t>
            </a:r>
            <a:r>
              <a:rPr lang="en-US" sz="3200" b="1" dirty="0" smtClean="0">
                <a:solidFill>
                  <a:srgbClr val="FFC000"/>
                </a:solidFill>
              </a:rPr>
              <a:t> Project Service :</a:t>
            </a:r>
            <a:r>
              <a:rPr lang="en-US" sz="3200" dirty="0" smtClean="0"/>
              <a:t>Project Consultancy, Operation &amp; Maintenance </a:t>
            </a:r>
          </a:p>
          <a:p>
            <a:r>
              <a:rPr lang="en-US" sz="3200" dirty="0" smtClean="0"/>
              <a:t>• </a:t>
            </a:r>
            <a:r>
              <a:rPr lang="en-US" sz="3200" b="1" dirty="0" smtClean="0">
                <a:solidFill>
                  <a:srgbClr val="FFC000"/>
                </a:solidFill>
              </a:rPr>
              <a:t>Table Top Prototype Model :</a:t>
            </a:r>
            <a:r>
              <a:rPr lang="en-US" sz="3200" dirty="0" smtClean="0"/>
              <a:t> Table Top Prototype Model Creator of Different type of Projects .Our Team An efficient team of professionals is utmost requirement for every organization. </a:t>
            </a:r>
          </a:p>
          <a:p>
            <a:r>
              <a:rPr lang="en-US" sz="3200" dirty="0" smtClean="0">
                <a:solidFill>
                  <a:srgbClr val="FFC000"/>
                </a:solidFill>
              </a:rPr>
              <a:t>Training Programs :</a:t>
            </a:r>
            <a:r>
              <a:rPr lang="en-US" sz="3200" dirty="0" smtClean="0"/>
              <a:t> We </a:t>
            </a:r>
            <a:r>
              <a:rPr lang="en-US" sz="3200" dirty="0" smtClean="0"/>
              <a:t>have appointed a team of experienced professionals, who have rich experience and sound knowledge of the respective domain. These professionals are ready to take the challenging environment of 24*7 working environment. We also conduct regular training sessions of our employees for enhancing their skills.</a:t>
            </a:r>
          </a:p>
          <a:p>
            <a:endParaRPr lang="en-US" dirty="0"/>
          </a:p>
        </p:txBody>
      </p:sp>
      <p:sp>
        <p:nvSpPr>
          <p:cNvPr id="4" name="Slide Number Placeholder 3"/>
          <p:cNvSpPr>
            <a:spLocks noGrp="1"/>
          </p:cNvSpPr>
          <p:nvPr>
            <p:ph type="sldNum" sz="quarter" idx="12"/>
          </p:nvPr>
        </p:nvSpPr>
        <p:spPr/>
        <p:txBody>
          <a:bodyPr/>
          <a:lstStyle/>
          <a:p>
            <a:fld id="{21F4281B-3E9A-4634-AA66-23A3DD65E72E}"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2271</TotalTime>
  <Words>3443</Words>
  <Application>Microsoft Office PowerPoint</Application>
  <PresentationFormat>On-screen Show (4:3)</PresentationFormat>
  <Paragraphs>397</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Metro</vt:lpstr>
      <vt:lpstr>  An ISO 9001 : 2008 Certified Company A  TRUSTED   SERVICE   PROVIDER   IN   INDIA TOTAL FACILITY MANAGEMENT SERVICE  UNDER ONE ROOF</vt:lpstr>
      <vt:lpstr>OUR FIELD OF OPERATIONS</vt:lpstr>
      <vt:lpstr>TYPE OF CUSTOMERS, TO WHOM WE OFFER OUR SERVICE</vt:lpstr>
      <vt:lpstr>AREA OF OPERATIONS</vt:lpstr>
      <vt:lpstr>Company Profile: </vt:lpstr>
      <vt:lpstr>Company Profile:</vt:lpstr>
      <vt:lpstr>SERVICE PORTFOLIO</vt:lpstr>
      <vt:lpstr>SERVICE PORTFOLIO</vt:lpstr>
      <vt:lpstr>SERVICE PORTFOLIO</vt:lpstr>
      <vt:lpstr>-:Company at a Glance:-</vt:lpstr>
      <vt:lpstr>-:Certificates / Registrations  at a Glance:-</vt:lpstr>
      <vt:lpstr>Facility Management Service </vt:lpstr>
      <vt:lpstr>Facility Management Service</vt:lpstr>
      <vt:lpstr>In our wide range of facility management comprises:</vt:lpstr>
      <vt:lpstr>-:House Keeping &amp; Cleaning:– </vt:lpstr>
      <vt:lpstr>Slide 16</vt:lpstr>
      <vt:lpstr> -: Periodical cleaning &amp; AMC :-</vt:lpstr>
      <vt:lpstr>Special Periodical cleaning is done as follows – </vt:lpstr>
      <vt:lpstr>BE SAFE &amp; PROTECTED BY A PROFESSIONAL SERVICE PROVIDER</vt:lpstr>
      <vt:lpstr>Garden Beautification &amp; Maintenance Service</vt:lpstr>
      <vt:lpstr>Reputed Turnkey Contractors OF The Following</vt:lpstr>
      <vt:lpstr>Core Values</vt:lpstr>
      <vt:lpstr>Area of Work ( Operation &amp; Maintenance )</vt:lpstr>
      <vt:lpstr>-:EVENT MANAGEMENT:- Wedding Planer / Organiser </vt:lpstr>
      <vt:lpstr>COMPLETE    HR    SOLUTION</vt:lpstr>
      <vt:lpstr>-: Human Resource :- </vt:lpstr>
      <vt:lpstr>-: Human Resource :-</vt:lpstr>
      <vt:lpstr>Prototype Model Creation ( Photographs of few designs &amp; Models )         WE ARE ONE OF THE  EMINENT CREATOR OF  PROTOTYPE  MODELS OF DIFFERENT  PROJECTS.  A GROUP  OF  EFFICIENT  ARTISTS  ARE  IN OUR  ACCOUNT .  THEY  CREATE   THE  MODELS  ACCORDING  TO THE  DESIGNS  , LAY-OUT  ,  3D  DESIGNS &amp;  PHOTOGRAPHS  SUPPLIED  BY  THE  CUSTOMERS .   WE  HAVE  BEEN  APPRECIATED  BY  DIFFERENT  CLIENTS  FOR  ACCURACY  ,  CREATIVITY ,  OF  OUR   MODELS .  </vt:lpstr>
      <vt:lpstr>ORGANISATIONAL STRUCTURE </vt:lpstr>
      <vt:lpstr>ORGANISATIONAL STRUCTURE</vt:lpstr>
      <vt:lpstr>Safety Compliance</vt:lpstr>
      <vt:lpstr>EHS ( Environment Health &amp; Safety ) Policy Of MBIZ INDIA  </vt:lpstr>
      <vt:lpstr>Quality Policy of MBIZ INDIA</vt:lpstr>
      <vt:lpstr>ADVISORY BOARD  OF MBIZ INDIA </vt:lpstr>
      <vt:lpstr>ADVISORY BOARD  OF MBIZ INDIA </vt:lpstr>
      <vt:lpstr>ADVISORY BOARD  OF MBIZ INDIA</vt:lpstr>
      <vt:lpstr>MAIN  STRENGTH  OF  THE  COMPANY </vt:lpstr>
      <vt:lpstr>-:Some of our Major Clients:-</vt:lpstr>
      <vt:lpstr>-:CONTACT 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MBIZ INDIA A  TRUSTED   SERVICE   PROVIDER   IN   INDIA</dc:title>
  <dc:creator>User</dc:creator>
  <cp:lastModifiedBy>Biswajit</cp:lastModifiedBy>
  <cp:revision>182</cp:revision>
  <dcterms:created xsi:type="dcterms:W3CDTF">2012-10-06T08:15:22Z</dcterms:created>
  <dcterms:modified xsi:type="dcterms:W3CDTF">2016-06-07T13:22:18Z</dcterms:modified>
</cp:coreProperties>
</file>